
<file path=[Content_Types].xml><?xml version="1.0" encoding="utf-8"?>
<Types xmlns="http://schemas.openxmlformats.org/package/2006/content-types">
  <Default Extension="png" ContentType="image/png"/>
  <Default Extension="emf" ContentType="image/x-emf"/>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0"/>
  </p:notesMasterIdLst>
  <p:handoutMasterIdLst>
    <p:handoutMasterId r:id="rId71"/>
  </p:handoutMasterIdLst>
  <p:sldIdLst>
    <p:sldId id="304" r:id="rId2"/>
    <p:sldId id="305" r:id="rId3"/>
    <p:sldId id="306" r:id="rId4"/>
    <p:sldId id="307" r:id="rId5"/>
    <p:sldId id="308" r:id="rId6"/>
    <p:sldId id="309" r:id="rId7"/>
    <p:sldId id="312" r:id="rId8"/>
    <p:sldId id="313" r:id="rId9"/>
    <p:sldId id="314" r:id="rId10"/>
    <p:sldId id="315" r:id="rId11"/>
    <p:sldId id="316" r:id="rId12"/>
    <p:sldId id="317" r:id="rId13"/>
    <p:sldId id="318" r:id="rId14"/>
    <p:sldId id="319" r:id="rId15"/>
    <p:sldId id="320" r:id="rId16"/>
    <p:sldId id="321" r:id="rId17"/>
    <p:sldId id="322" r:id="rId18"/>
    <p:sldId id="323" r:id="rId19"/>
    <p:sldId id="324" r:id="rId20"/>
    <p:sldId id="325" r:id="rId21"/>
    <p:sldId id="372" r:id="rId22"/>
    <p:sldId id="326" r:id="rId23"/>
    <p:sldId id="327" r:id="rId24"/>
    <p:sldId id="328" r:id="rId25"/>
    <p:sldId id="329" r:id="rId26"/>
    <p:sldId id="330" r:id="rId27"/>
    <p:sldId id="331" r:id="rId28"/>
    <p:sldId id="332" r:id="rId29"/>
    <p:sldId id="333" r:id="rId30"/>
    <p:sldId id="334" r:id="rId31"/>
    <p:sldId id="335" r:id="rId32"/>
    <p:sldId id="336" r:id="rId33"/>
    <p:sldId id="337" r:id="rId34"/>
    <p:sldId id="338" r:id="rId35"/>
    <p:sldId id="339" r:id="rId36"/>
    <p:sldId id="340" r:id="rId37"/>
    <p:sldId id="341" r:id="rId38"/>
    <p:sldId id="342" r:id="rId39"/>
    <p:sldId id="343" r:id="rId40"/>
    <p:sldId id="344" r:id="rId41"/>
    <p:sldId id="345" r:id="rId42"/>
    <p:sldId id="346" r:id="rId43"/>
    <p:sldId id="347" r:id="rId44"/>
    <p:sldId id="348" r:id="rId45"/>
    <p:sldId id="349" r:id="rId46"/>
    <p:sldId id="350" r:id="rId47"/>
    <p:sldId id="351" r:id="rId48"/>
    <p:sldId id="352" r:id="rId49"/>
    <p:sldId id="353" r:id="rId50"/>
    <p:sldId id="354" r:id="rId51"/>
    <p:sldId id="355" r:id="rId52"/>
    <p:sldId id="356" r:id="rId53"/>
    <p:sldId id="357" r:id="rId54"/>
    <p:sldId id="358" r:id="rId55"/>
    <p:sldId id="359" r:id="rId56"/>
    <p:sldId id="360" r:id="rId57"/>
    <p:sldId id="361" r:id="rId58"/>
    <p:sldId id="362" r:id="rId59"/>
    <p:sldId id="363" r:id="rId60"/>
    <p:sldId id="364" r:id="rId61"/>
    <p:sldId id="365" r:id="rId62"/>
    <p:sldId id="366" r:id="rId63"/>
    <p:sldId id="367" r:id="rId64"/>
    <p:sldId id="368" r:id="rId65"/>
    <p:sldId id="369" r:id="rId66"/>
    <p:sldId id="370" r:id="rId67"/>
    <p:sldId id="371" r:id="rId68"/>
    <p:sldId id="373" r:id="rId6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51A1B"/>
    <a:srgbClr val="C00000"/>
    <a:srgbClr val="007FA3"/>
    <a:srgbClr val="D4EAE4"/>
    <a:srgbClr val="0015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666" autoAdjust="0"/>
    <p:restoredTop sz="84914" autoAdjust="0"/>
  </p:normalViewPr>
  <p:slideViewPr>
    <p:cSldViewPr>
      <p:cViewPr varScale="1">
        <p:scale>
          <a:sx n="62" d="100"/>
          <a:sy n="62" d="100"/>
        </p:scale>
        <p:origin x="1866" y="66"/>
      </p:cViewPr>
      <p:guideLst>
        <p:guide orient="horz" pos="2160"/>
        <p:guide pos="2880"/>
      </p:guideLst>
    </p:cSldViewPr>
  </p:slideViewPr>
  <p:outlineViewPr>
    <p:cViewPr>
      <p:scale>
        <a:sx n="50" d="100"/>
        <a:sy n="50" d="100"/>
      </p:scale>
      <p:origin x="0" y="48306"/>
    </p:cViewPr>
  </p:outlineViewPr>
  <p:notesTextViewPr>
    <p:cViewPr>
      <p:scale>
        <a:sx n="1" d="1"/>
        <a:sy n="1" d="1"/>
      </p:scale>
      <p:origin x="0" y="0"/>
    </p:cViewPr>
  </p:notesTextViewPr>
  <p:sorterViewPr>
    <p:cViewPr>
      <p:scale>
        <a:sx n="66" d="100"/>
        <a:sy n="66" d="100"/>
      </p:scale>
      <p:origin x="0" y="0"/>
    </p:cViewPr>
  </p:sorterViewPr>
  <p:notesViewPr>
    <p:cSldViewPr>
      <p:cViewPr varScale="1">
        <p:scale>
          <a:sx n="54" d="100"/>
          <a:sy n="54" d="100"/>
        </p:scale>
        <p:origin x="1794"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 Type="http://schemas.openxmlformats.org/officeDocument/2006/relationships/slide" Target="slides/slide6.xml"/><Relationship Id="rId71"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F3929EE-8C2D-4043-A153-07A3F810A968}" type="doc">
      <dgm:prSet loTypeId="urn:microsoft.com/office/officeart/2005/8/layout/hList1" loCatId="" qsTypeId="urn:microsoft.com/office/officeart/2005/8/quickstyle/simple4" qsCatId="simple" csTypeId="urn:microsoft.com/office/officeart/2005/8/colors/accent4_3" csCatId="accent4" phldr="1"/>
      <dgm:spPr/>
      <dgm:t>
        <a:bodyPr/>
        <a:lstStyle/>
        <a:p>
          <a:endParaRPr lang="en-US"/>
        </a:p>
      </dgm:t>
    </dgm:pt>
    <dgm:pt modelId="{13EF5D11-1809-C440-ACCD-1476A4FF6E14}">
      <dgm:prSet/>
      <dgm:spPr/>
      <dgm:t>
        <a:bodyPr/>
        <a:lstStyle/>
        <a:p>
          <a:pPr rtl="0"/>
          <a:r>
            <a:rPr lang="en-US" dirty="0" smtClean="0">
              <a:solidFill>
                <a:srgbClr val="000000"/>
              </a:solidFill>
            </a:rPr>
            <a:t>Risk Factors</a:t>
          </a:r>
          <a:endParaRPr lang="en-US" dirty="0">
            <a:solidFill>
              <a:srgbClr val="000000"/>
            </a:solidFill>
          </a:endParaRPr>
        </a:p>
      </dgm:t>
    </dgm:pt>
    <dgm:pt modelId="{5E28B470-1296-CC4A-B5E3-D48B74497B0D}" type="parTrans" cxnId="{D14F3773-875A-424D-B929-D259255857B6}">
      <dgm:prSet/>
      <dgm:spPr/>
      <dgm:t>
        <a:bodyPr/>
        <a:lstStyle/>
        <a:p>
          <a:endParaRPr lang="en-US"/>
        </a:p>
      </dgm:t>
    </dgm:pt>
    <dgm:pt modelId="{48D13917-61F3-0F4B-84EF-9A3C4D554679}" type="sibTrans" cxnId="{D14F3773-875A-424D-B929-D259255857B6}">
      <dgm:prSet/>
      <dgm:spPr/>
      <dgm:t>
        <a:bodyPr/>
        <a:lstStyle/>
        <a:p>
          <a:endParaRPr lang="en-US"/>
        </a:p>
      </dgm:t>
    </dgm:pt>
    <dgm:pt modelId="{E6FAA5B0-FF6F-DA48-B013-4D4B33A7CE36}">
      <dgm:prSet/>
      <dgm:spPr/>
      <dgm:t>
        <a:bodyPr/>
        <a:lstStyle/>
        <a:p>
          <a:pPr rtl="0"/>
          <a:r>
            <a:rPr lang="en-US" dirty="0" smtClean="0"/>
            <a:t>Academic failure</a:t>
          </a:r>
          <a:endParaRPr lang="en-US" dirty="0"/>
        </a:p>
      </dgm:t>
    </dgm:pt>
    <dgm:pt modelId="{6924D2A6-A23D-0942-9E51-EBB40335CAEF}" type="parTrans" cxnId="{A8A424A6-CCBC-9D49-9E4F-45C6809633AD}">
      <dgm:prSet/>
      <dgm:spPr/>
      <dgm:t>
        <a:bodyPr/>
        <a:lstStyle/>
        <a:p>
          <a:endParaRPr lang="en-US"/>
        </a:p>
      </dgm:t>
    </dgm:pt>
    <dgm:pt modelId="{DE4DA36A-4BDE-7640-AED5-09FF5AA8F7B2}" type="sibTrans" cxnId="{A8A424A6-CCBC-9D49-9E4F-45C6809633AD}">
      <dgm:prSet/>
      <dgm:spPr/>
      <dgm:t>
        <a:bodyPr/>
        <a:lstStyle/>
        <a:p>
          <a:endParaRPr lang="en-US"/>
        </a:p>
      </dgm:t>
    </dgm:pt>
    <dgm:pt modelId="{9734FBA8-468D-A94A-94F5-4BB903D1E4A4}">
      <dgm:prSet/>
      <dgm:spPr/>
      <dgm:t>
        <a:bodyPr/>
        <a:lstStyle/>
        <a:p>
          <a:pPr rtl="0"/>
          <a:r>
            <a:rPr lang="en-US" dirty="0" smtClean="0"/>
            <a:t>Birth complications</a:t>
          </a:r>
          <a:endParaRPr lang="en-US" dirty="0"/>
        </a:p>
      </dgm:t>
    </dgm:pt>
    <dgm:pt modelId="{80E10393-3C26-894C-B510-97F7081C385C}" type="parTrans" cxnId="{0B3AAF98-8132-4E43-8781-0ECCB59A8BAA}">
      <dgm:prSet/>
      <dgm:spPr/>
      <dgm:t>
        <a:bodyPr/>
        <a:lstStyle/>
        <a:p>
          <a:endParaRPr lang="en-US"/>
        </a:p>
      </dgm:t>
    </dgm:pt>
    <dgm:pt modelId="{66C9130E-0CD0-9940-9073-9A14BAED444F}" type="sibTrans" cxnId="{0B3AAF98-8132-4E43-8781-0ECCB59A8BAA}">
      <dgm:prSet/>
      <dgm:spPr/>
      <dgm:t>
        <a:bodyPr/>
        <a:lstStyle/>
        <a:p>
          <a:endParaRPr lang="en-US"/>
        </a:p>
      </dgm:t>
    </dgm:pt>
    <dgm:pt modelId="{B5F9DA8F-15F1-E540-96C9-631EC7C4E286}">
      <dgm:prSet/>
      <dgm:spPr/>
      <dgm:t>
        <a:bodyPr/>
        <a:lstStyle/>
        <a:p>
          <a:pPr rtl="0"/>
          <a:r>
            <a:rPr lang="en-US" dirty="0" smtClean="0"/>
            <a:t>Caring for those who are chronically ill or who have a </a:t>
          </a:r>
          <a:r>
            <a:rPr lang="en-US" dirty="0" err="1" smtClean="0"/>
            <a:t>neurocognitive</a:t>
          </a:r>
          <a:r>
            <a:rPr lang="en-US" dirty="0" smtClean="0"/>
            <a:t> disorder</a:t>
          </a:r>
          <a:endParaRPr lang="en-US" dirty="0"/>
        </a:p>
      </dgm:t>
    </dgm:pt>
    <dgm:pt modelId="{DC5DC32D-4219-7040-AD31-7609C4379EED}" type="parTrans" cxnId="{FAD77E4D-B5EB-4C44-B0D2-AA4829F9D074}">
      <dgm:prSet/>
      <dgm:spPr/>
      <dgm:t>
        <a:bodyPr/>
        <a:lstStyle/>
        <a:p>
          <a:endParaRPr lang="en-US"/>
        </a:p>
      </dgm:t>
    </dgm:pt>
    <dgm:pt modelId="{63402031-BC89-BD4A-B398-D176C64FD072}" type="sibTrans" cxnId="{FAD77E4D-B5EB-4C44-B0D2-AA4829F9D074}">
      <dgm:prSet/>
      <dgm:spPr/>
      <dgm:t>
        <a:bodyPr/>
        <a:lstStyle/>
        <a:p>
          <a:endParaRPr lang="en-US"/>
        </a:p>
      </dgm:t>
    </dgm:pt>
    <dgm:pt modelId="{467D9647-EC48-484C-9A3C-245123947D48}">
      <dgm:prSet/>
      <dgm:spPr/>
      <dgm:t>
        <a:bodyPr/>
        <a:lstStyle/>
        <a:p>
          <a:pPr rtl="0"/>
          <a:r>
            <a:rPr lang="en-US" dirty="0" smtClean="0"/>
            <a:t>Child abuse and neglect</a:t>
          </a:r>
          <a:endParaRPr lang="en-US" dirty="0"/>
        </a:p>
      </dgm:t>
    </dgm:pt>
    <dgm:pt modelId="{80AD9A26-9A16-0041-A627-7C90A630E31A}" type="parTrans" cxnId="{BC9A56BA-AE3E-4043-BA64-C0B9A9ECF5C7}">
      <dgm:prSet/>
      <dgm:spPr/>
      <dgm:t>
        <a:bodyPr/>
        <a:lstStyle/>
        <a:p>
          <a:endParaRPr lang="en-US"/>
        </a:p>
      </dgm:t>
    </dgm:pt>
    <dgm:pt modelId="{494CF8F7-5D37-044E-A6C8-10DB93F9C83D}" type="sibTrans" cxnId="{BC9A56BA-AE3E-4043-BA64-C0B9A9ECF5C7}">
      <dgm:prSet/>
      <dgm:spPr/>
      <dgm:t>
        <a:bodyPr/>
        <a:lstStyle/>
        <a:p>
          <a:endParaRPr lang="en-US"/>
        </a:p>
      </dgm:t>
    </dgm:pt>
    <dgm:pt modelId="{A73E85B1-AC5F-0642-B8B3-B4B232984FE3}">
      <dgm:prSet/>
      <dgm:spPr/>
      <dgm:t>
        <a:bodyPr/>
        <a:lstStyle/>
        <a:p>
          <a:pPr rtl="0"/>
          <a:r>
            <a:rPr lang="en-US" dirty="0" smtClean="0"/>
            <a:t>Chronic insomnia</a:t>
          </a:r>
          <a:endParaRPr lang="en-US" dirty="0"/>
        </a:p>
      </dgm:t>
    </dgm:pt>
    <dgm:pt modelId="{7369F9FE-D70A-AD46-959F-2EE8DE81977A}" type="parTrans" cxnId="{644474CF-CF27-B642-925A-ACA8568F2972}">
      <dgm:prSet/>
      <dgm:spPr/>
      <dgm:t>
        <a:bodyPr/>
        <a:lstStyle/>
        <a:p>
          <a:endParaRPr lang="en-US"/>
        </a:p>
      </dgm:t>
    </dgm:pt>
    <dgm:pt modelId="{4E9C744A-224E-3B41-94F7-9698DAAC4C78}" type="sibTrans" cxnId="{644474CF-CF27-B642-925A-ACA8568F2972}">
      <dgm:prSet/>
      <dgm:spPr/>
      <dgm:t>
        <a:bodyPr/>
        <a:lstStyle/>
        <a:p>
          <a:endParaRPr lang="en-US"/>
        </a:p>
      </dgm:t>
    </dgm:pt>
    <dgm:pt modelId="{19FEBFEC-C2A7-E44F-83F7-360B9B751ABC}">
      <dgm:prSet/>
      <dgm:spPr/>
      <dgm:t>
        <a:bodyPr/>
        <a:lstStyle/>
        <a:p>
          <a:pPr rtl="0"/>
          <a:r>
            <a:rPr lang="en-US" dirty="0" smtClean="0"/>
            <a:t>Chronic pain</a:t>
          </a:r>
          <a:endParaRPr lang="en-US" dirty="0"/>
        </a:p>
      </dgm:t>
    </dgm:pt>
    <dgm:pt modelId="{F65CC5F7-8A3D-2349-A889-E278E815B670}" type="parTrans" cxnId="{7BAC894D-44C2-E84B-8F08-3DF76000104D}">
      <dgm:prSet/>
      <dgm:spPr/>
      <dgm:t>
        <a:bodyPr/>
        <a:lstStyle/>
        <a:p>
          <a:endParaRPr lang="en-US"/>
        </a:p>
      </dgm:t>
    </dgm:pt>
    <dgm:pt modelId="{5D754110-BFF6-8C43-89F6-7122A5F0A505}" type="sibTrans" cxnId="{7BAC894D-44C2-E84B-8F08-3DF76000104D}">
      <dgm:prSet/>
      <dgm:spPr/>
      <dgm:t>
        <a:bodyPr/>
        <a:lstStyle/>
        <a:p>
          <a:endParaRPr lang="en-US"/>
        </a:p>
      </dgm:t>
    </dgm:pt>
    <dgm:pt modelId="{42E3AF02-5297-DE4B-B7DA-BC4B17CC7659}">
      <dgm:prSet/>
      <dgm:spPr/>
      <dgm:t>
        <a:bodyPr/>
        <a:lstStyle/>
        <a:p>
          <a:pPr rtl="0"/>
          <a:r>
            <a:rPr lang="en-US" dirty="0" smtClean="0"/>
            <a:t>Family disorganization or conflict</a:t>
          </a:r>
          <a:endParaRPr lang="en-US" dirty="0"/>
        </a:p>
      </dgm:t>
    </dgm:pt>
    <dgm:pt modelId="{4B50612D-D909-C64C-9560-97F2D782B747}" type="parTrans" cxnId="{0F97CA6F-6861-7E4D-A480-09DFB2CD14F3}">
      <dgm:prSet/>
      <dgm:spPr/>
      <dgm:t>
        <a:bodyPr/>
        <a:lstStyle/>
        <a:p>
          <a:endParaRPr lang="en-US"/>
        </a:p>
      </dgm:t>
    </dgm:pt>
    <dgm:pt modelId="{7E6747B3-9D78-C24F-A852-C8295B4AB415}" type="sibTrans" cxnId="{0F97CA6F-6861-7E4D-A480-09DFB2CD14F3}">
      <dgm:prSet/>
      <dgm:spPr/>
      <dgm:t>
        <a:bodyPr/>
        <a:lstStyle/>
        <a:p>
          <a:endParaRPr lang="en-US"/>
        </a:p>
      </dgm:t>
    </dgm:pt>
    <dgm:pt modelId="{A844DEB9-7DA3-CC4D-BAAC-86FC034FC54A}">
      <dgm:prSet/>
      <dgm:spPr/>
      <dgm:t>
        <a:bodyPr/>
        <a:lstStyle/>
        <a:p>
          <a:pPr rtl="0"/>
          <a:r>
            <a:rPr lang="en-US" dirty="0" smtClean="0"/>
            <a:t>Low birth weight</a:t>
          </a:r>
          <a:endParaRPr lang="en-US" dirty="0"/>
        </a:p>
      </dgm:t>
    </dgm:pt>
    <dgm:pt modelId="{D211232E-E4CE-3F42-9C65-ED617188B499}" type="parTrans" cxnId="{5D01073A-E551-0440-8BB6-AF5569082121}">
      <dgm:prSet/>
      <dgm:spPr/>
      <dgm:t>
        <a:bodyPr/>
        <a:lstStyle/>
        <a:p>
          <a:endParaRPr lang="en-US"/>
        </a:p>
      </dgm:t>
    </dgm:pt>
    <dgm:pt modelId="{7DC58837-7F7E-BA42-8475-7E34AC5E2A1F}" type="sibTrans" cxnId="{5D01073A-E551-0440-8BB6-AF5569082121}">
      <dgm:prSet/>
      <dgm:spPr/>
      <dgm:t>
        <a:bodyPr/>
        <a:lstStyle/>
        <a:p>
          <a:endParaRPr lang="en-US"/>
        </a:p>
      </dgm:t>
    </dgm:pt>
    <dgm:pt modelId="{5A408371-1A1D-FB43-A5B9-D6A90C87F20B}">
      <dgm:prSet/>
      <dgm:spPr/>
      <dgm:t>
        <a:bodyPr/>
        <a:lstStyle/>
        <a:p>
          <a:pPr rtl="0"/>
          <a:r>
            <a:rPr lang="en-US" dirty="0" smtClean="0"/>
            <a:t>Low socioeconomic status</a:t>
          </a:r>
          <a:endParaRPr lang="en-US" dirty="0"/>
        </a:p>
      </dgm:t>
    </dgm:pt>
    <dgm:pt modelId="{60770257-3F05-3644-9FC8-5B58DF22CDC0}" type="parTrans" cxnId="{2A034092-BF2F-9145-B2CD-683E9A9086C9}">
      <dgm:prSet/>
      <dgm:spPr/>
      <dgm:t>
        <a:bodyPr/>
        <a:lstStyle/>
        <a:p>
          <a:endParaRPr lang="en-US"/>
        </a:p>
      </dgm:t>
    </dgm:pt>
    <dgm:pt modelId="{A84279AE-B7DC-E34E-BC31-0E4A8CF3E7F2}" type="sibTrans" cxnId="{2A034092-BF2F-9145-B2CD-683E9A9086C9}">
      <dgm:prSet/>
      <dgm:spPr/>
      <dgm:t>
        <a:bodyPr/>
        <a:lstStyle/>
        <a:p>
          <a:endParaRPr lang="en-US"/>
        </a:p>
      </dgm:t>
    </dgm:pt>
    <dgm:pt modelId="{76EEB093-293D-5F47-875F-1B506B43FD37}">
      <dgm:prSet/>
      <dgm:spPr/>
      <dgm:t>
        <a:bodyPr/>
        <a:lstStyle/>
        <a:p>
          <a:pPr rtl="0"/>
          <a:r>
            <a:rPr lang="en-US" dirty="0" smtClean="0"/>
            <a:t>Medical illness</a:t>
          </a:r>
          <a:endParaRPr lang="en-US" dirty="0"/>
        </a:p>
      </dgm:t>
    </dgm:pt>
    <dgm:pt modelId="{2A42D080-B1F9-4E4B-954F-D4A407A35CA3}" type="parTrans" cxnId="{386E1508-F081-D244-9D83-3D804F9B3C1E}">
      <dgm:prSet/>
      <dgm:spPr/>
      <dgm:t>
        <a:bodyPr/>
        <a:lstStyle/>
        <a:p>
          <a:endParaRPr lang="en-US"/>
        </a:p>
      </dgm:t>
    </dgm:pt>
    <dgm:pt modelId="{C58C8622-6DF8-4141-8AA9-DCA19B5914D0}" type="sibTrans" cxnId="{386E1508-F081-D244-9D83-3D804F9B3C1E}">
      <dgm:prSet/>
      <dgm:spPr/>
      <dgm:t>
        <a:bodyPr/>
        <a:lstStyle/>
        <a:p>
          <a:endParaRPr lang="en-US"/>
        </a:p>
      </dgm:t>
    </dgm:pt>
    <dgm:pt modelId="{8F4BEB2C-7E22-2D48-898F-C645651E3E8F}">
      <dgm:prSet/>
      <dgm:spPr/>
      <dgm:t>
        <a:bodyPr/>
        <a:lstStyle/>
        <a:p>
          <a:pPr rtl="0"/>
          <a:r>
            <a:rPr lang="en-US" dirty="0" smtClean="0"/>
            <a:t>Neurochemical imbalance</a:t>
          </a:r>
          <a:endParaRPr lang="en-US" dirty="0"/>
        </a:p>
      </dgm:t>
    </dgm:pt>
    <dgm:pt modelId="{347105D4-0F00-BC4A-8655-C70E09080C1C}" type="parTrans" cxnId="{5E0C78E8-0821-9E47-8C00-67057DB24254}">
      <dgm:prSet/>
      <dgm:spPr/>
      <dgm:t>
        <a:bodyPr/>
        <a:lstStyle/>
        <a:p>
          <a:endParaRPr lang="en-US"/>
        </a:p>
      </dgm:t>
    </dgm:pt>
    <dgm:pt modelId="{7A00DC42-6BD5-7E42-B70D-3B1F09C2763C}" type="sibTrans" cxnId="{5E0C78E8-0821-9E47-8C00-67057DB24254}">
      <dgm:prSet/>
      <dgm:spPr/>
      <dgm:t>
        <a:bodyPr/>
        <a:lstStyle/>
        <a:p>
          <a:endParaRPr lang="en-US"/>
        </a:p>
      </dgm:t>
    </dgm:pt>
    <dgm:pt modelId="{356E5F90-EA37-8148-9E5E-3432AE9243BF}">
      <dgm:prSet/>
      <dgm:spPr/>
      <dgm:t>
        <a:bodyPr/>
        <a:lstStyle/>
        <a:p>
          <a:pPr rtl="0"/>
          <a:r>
            <a:rPr lang="en-US" dirty="0" smtClean="0"/>
            <a:t>Parental mental illness</a:t>
          </a:r>
          <a:endParaRPr lang="en-US" dirty="0"/>
        </a:p>
      </dgm:t>
    </dgm:pt>
    <dgm:pt modelId="{46D94927-DF5F-8949-BA1F-E6866051FB19}" type="parTrans" cxnId="{20089A19-565A-B641-BC2D-50CB42BCCEEF}">
      <dgm:prSet/>
      <dgm:spPr/>
      <dgm:t>
        <a:bodyPr/>
        <a:lstStyle/>
        <a:p>
          <a:endParaRPr lang="en-US"/>
        </a:p>
      </dgm:t>
    </dgm:pt>
    <dgm:pt modelId="{D52FEA0B-47EA-3441-B363-6DFF6F15D0AF}" type="sibTrans" cxnId="{20089A19-565A-B641-BC2D-50CB42BCCEEF}">
      <dgm:prSet/>
      <dgm:spPr/>
      <dgm:t>
        <a:bodyPr/>
        <a:lstStyle/>
        <a:p>
          <a:endParaRPr lang="en-US"/>
        </a:p>
      </dgm:t>
    </dgm:pt>
    <dgm:pt modelId="{82A0C7D5-D53C-6D4D-8FBE-BF16AE136113}">
      <dgm:prSet/>
      <dgm:spPr/>
      <dgm:t>
        <a:bodyPr/>
        <a:lstStyle/>
        <a:p>
          <a:pPr rtl="0"/>
          <a:r>
            <a:rPr lang="en-US" dirty="0" smtClean="0"/>
            <a:t>Parental substance abuse</a:t>
          </a:r>
          <a:endParaRPr lang="en-US" dirty="0"/>
        </a:p>
      </dgm:t>
    </dgm:pt>
    <dgm:pt modelId="{74A550CC-36DC-3443-878D-FA984C8D6A3A}" type="parTrans" cxnId="{2DAAC1F8-122E-5144-8D9B-68CC8488D817}">
      <dgm:prSet/>
      <dgm:spPr/>
      <dgm:t>
        <a:bodyPr/>
        <a:lstStyle/>
        <a:p>
          <a:endParaRPr lang="en-US"/>
        </a:p>
      </dgm:t>
    </dgm:pt>
    <dgm:pt modelId="{43F048EC-DBCD-824C-8058-596A57FAF5A6}" type="sibTrans" cxnId="{2DAAC1F8-122E-5144-8D9B-68CC8488D817}">
      <dgm:prSet/>
      <dgm:spPr/>
      <dgm:t>
        <a:bodyPr/>
        <a:lstStyle/>
        <a:p>
          <a:endParaRPr lang="en-US"/>
        </a:p>
      </dgm:t>
    </dgm:pt>
    <dgm:pt modelId="{0125D81D-8202-6743-BBD7-23BCD9328456}">
      <dgm:prSet/>
      <dgm:spPr/>
      <dgm:t>
        <a:bodyPr/>
        <a:lstStyle/>
        <a:p>
          <a:pPr rtl="0"/>
          <a:r>
            <a:rPr lang="en-US" dirty="0" smtClean="0"/>
            <a:t>Personal loss and bereavement</a:t>
          </a:r>
          <a:endParaRPr lang="en-US" dirty="0"/>
        </a:p>
      </dgm:t>
    </dgm:pt>
    <dgm:pt modelId="{D552AE9C-819C-634A-BB9D-5E6E73FD107D}" type="parTrans" cxnId="{FAE19616-CFB5-FB45-95D6-8EF85214251E}">
      <dgm:prSet/>
      <dgm:spPr/>
      <dgm:t>
        <a:bodyPr/>
        <a:lstStyle/>
        <a:p>
          <a:endParaRPr lang="en-US"/>
        </a:p>
      </dgm:t>
    </dgm:pt>
    <dgm:pt modelId="{32FD903F-5C50-734C-8E24-9B9317851133}" type="sibTrans" cxnId="{FAE19616-CFB5-FB45-95D6-8EF85214251E}">
      <dgm:prSet/>
      <dgm:spPr/>
      <dgm:t>
        <a:bodyPr/>
        <a:lstStyle/>
        <a:p>
          <a:endParaRPr lang="en-US"/>
        </a:p>
      </dgm:t>
    </dgm:pt>
    <dgm:pt modelId="{A39A578E-C0A6-3544-BCAB-D4C917D8BA80}">
      <dgm:prSet/>
      <dgm:spPr/>
      <dgm:t>
        <a:bodyPr/>
        <a:lstStyle/>
        <a:p>
          <a:pPr rtl="0"/>
          <a:r>
            <a:rPr lang="en-US" dirty="0" smtClean="0"/>
            <a:t>Poor work skills and habits</a:t>
          </a:r>
          <a:endParaRPr lang="en-US" dirty="0"/>
        </a:p>
      </dgm:t>
    </dgm:pt>
    <dgm:pt modelId="{481EF4CD-7AAF-7647-8056-CE0EE97A31C8}" type="parTrans" cxnId="{1F12B77D-C72F-F848-B783-6D5818C4AD76}">
      <dgm:prSet/>
      <dgm:spPr/>
      <dgm:t>
        <a:bodyPr/>
        <a:lstStyle/>
        <a:p>
          <a:endParaRPr lang="en-US"/>
        </a:p>
      </dgm:t>
    </dgm:pt>
    <dgm:pt modelId="{79453E4C-9FD1-7B42-BB86-DAC26B58DFF7}" type="sibTrans" cxnId="{1F12B77D-C72F-F848-B783-6D5818C4AD76}">
      <dgm:prSet/>
      <dgm:spPr/>
      <dgm:t>
        <a:bodyPr/>
        <a:lstStyle/>
        <a:p>
          <a:endParaRPr lang="en-US"/>
        </a:p>
      </dgm:t>
    </dgm:pt>
    <dgm:pt modelId="{D24F7007-73E3-2B4D-B896-18076B3A28B0}">
      <dgm:prSet/>
      <dgm:spPr/>
      <dgm:t>
        <a:bodyPr/>
        <a:lstStyle/>
        <a:p>
          <a:pPr rtl="0"/>
          <a:r>
            <a:rPr lang="en-US" dirty="0" smtClean="0"/>
            <a:t>Reading disabilities</a:t>
          </a:r>
          <a:endParaRPr lang="en-US" dirty="0"/>
        </a:p>
      </dgm:t>
    </dgm:pt>
    <dgm:pt modelId="{8B6AD7AA-1D96-794B-9EFC-B37E47997A08}" type="parTrans" cxnId="{9C5FE08F-B7D6-C640-AA78-3609C823B32E}">
      <dgm:prSet/>
      <dgm:spPr/>
      <dgm:t>
        <a:bodyPr/>
        <a:lstStyle/>
        <a:p>
          <a:endParaRPr lang="en-US"/>
        </a:p>
      </dgm:t>
    </dgm:pt>
    <dgm:pt modelId="{AAA30D7D-8376-0D42-B2DE-815F3024F6CB}" type="sibTrans" cxnId="{9C5FE08F-B7D6-C640-AA78-3609C823B32E}">
      <dgm:prSet/>
      <dgm:spPr/>
      <dgm:t>
        <a:bodyPr/>
        <a:lstStyle/>
        <a:p>
          <a:endParaRPr lang="en-US"/>
        </a:p>
      </dgm:t>
    </dgm:pt>
    <dgm:pt modelId="{A11E93F8-AE99-8247-881B-10B89C5A0AF8}">
      <dgm:prSet/>
      <dgm:spPr/>
      <dgm:t>
        <a:bodyPr/>
        <a:lstStyle/>
        <a:p>
          <a:pPr rtl="0"/>
          <a:r>
            <a:rPr lang="en-US" dirty="0" smtClean="0"/>
            <a:t>Sensory disabilities</a:t>
          </a:r>
          <a:endParaRPr lang="en-US" dirty="0"/>
        </a:p>
      </dgm:t>
    </dgm:pt>
    <dgm:pt modelId="{95960F32-CE99-EE43-838B-D4CA63EB79B5}" type="parTrans" cxnId="{7753BFC0-5BFB-BA4D-8106-BA68B84290E2}">
      <dgm:prSet/>
      <dgm:spPr/>
      <dgm:t>
        <a:bodyPr/>
        <a:lstStyle/>
        <a:p>
          <a:endParaRPr lang="en-US"/>
        </a:p>
      </dgm:t>
    </dgm:pt>
    <dgm:pt modelId="{D5DB030B-8DE1-554A-9F25-779C7B35FAC4}" type="sibTrans" cxnId="{7753BFC0-5BFB-BA4D-8106-BA68B84290E2}">
      <dgm:prSet/>
      <dgm:spPr/>
      <dgm:t>
        <a:bodyPr/>
        <a:lstStyle/>
        <a:p>
          <a:endParaRPr lang="en-US"/>
        </a:p>
      </dgm:t>
    </dgm:pt>
    <dgm:pt modelId="{C5D3737F-9AB5-DA4D-84FE-C80B00EC81C9}">
      <dgm:prSet/>
      <dgm:spPr/>
      <dgm:t>
        <a:bodyPr/>
        <a:lstStyle/>
        <a:p>
          <a:pPr rtl="0"/>
          <a:r>
            <a:rPr lang="en-US" dirty="0" smtClean="0"/>
            <a:t>Social incompetence</a:t>
          </a:r>
          <a:endParaRPr lang="en-US" dirty="0"/>
        </a:p>
      </dgm:t>
    </dgm:pt>
    <dgm:pt modelId="{206FAE62-3664-FA4B-837C-25BB5E78FE76}" type="parTrans" cxnId="{217DDA68-5A55-2645-9390-A3B0A869DBF5}">
      <dgm:prSet/>
      <dgm:spPr/>
      <dgm:t>
        <a:bodyPr/>
        <a:lstStyle/>
        <a:p>
          <a:endParaRPr lang="en-US"/>
        </a:p>
      </dgm:t>
    </dgm:pt>
    <dgm:pt modelId="{26A8A29E-5175-0C41-974F-83A8EDDFC440}" type="sibTrans" cxnId="{217DDA68-5A55-2645-9390-A3B0A869DBF5}">
      <dgm:prSet/>
      <dgm:spPr/>
      <dgm:t>
        <a:bodyPr/>
        <a:lstStyle/>
        <a:p>
          <a:endParaRPr lang="en-US"/>
        </a:p>
      </dgm:t>
    </dgm:pt>
    <dgm:pt modelId="{1313098A-0F8D-584B-B02A-68E82B554B33}">
      <dgm:prSet/>
      <dgm:spPr/>
      <dgm:t>
        <a:bodyPr/>
        <a:lstStyle/>
        <a:p>
          <a:pPr rtl="0"/>
          <a:r>
            <a:rPr lang="en-US" dirty="0" smtClean="0"/>
            <a:t>Stressful life events</a:t>
          </a:r>
          <a:endParaRPr lang="en-US" dirty="0"/>
        </a:p>
      </dgm:t>
    </dgm:pt>
    <dgm:pt modelId="{FBE9B0C7-2EA4-1243-B1FA-CEE64E22C9F7}" type="parTrans" cxnId="{05EC7554-B567-FC42-9EEA-EF9276DDF89C}">
      <dgm:prSet/>
      <dgm:spPr/>
      <dgm:t>
        <a:bodyPr/>
        <a:lstStyle/>
        <a:p>
          <a:endParaRPr lang="en-US"/>
        </a:p>
      </dgm:t>
    </dgm:pt>
    <dgm:pt modelId="{F4B21549-3CAB-D04F-BE9E-DF67448F5151}" type="sibTrans" cxnId="{05EC7554-B567-FC42-9EEA-EF9276DDF89C}">
      <dgm:prSet/>
      <dgm:spPr/>
      <dgm:t>
        <a:bodyPr/>
        <a:lstStyle/>
        <a:p>
          <a:endParaRPr lang="en-US"/>
        </a:p>
      </dgm:t>
    </dgm:pt>
    <dgm:pt modelId="{0886ABDD-9252-F840-920B-FECFE6E0876E}">
      <dgm:prSet/>
      <dgm:spPr/>
      <dgm:t>
        <a:bodyPr/>
        <a:lstStyle/>
        <a:p>
          <a:pPr rtl="0"/>
          <a:r>
            <a:rPr lang="en-US" dirty="0" smtClean="0"/>
            <a:t>Substance abuse</a:t>
          </a:r>
          <a:endParaRPr lang="en-US" dirty="0"/>
        </a:p>
      </dgm:t>
    </dgm:pt>
    <dgm:pt modelId="{6C4AD60A-ABDB-8040-8420-F534E2EE3A80}" type="parTrans" cxnId="{E300E618-4255-434A-AE24-9E90E5535ED9}">
      <dgm:prSet/>
      <dgm:spPr/>
      <dgm:t>
        <a:bodyPr/>
        <a:lstStyle/>
        <a:p>
          <a:endParaRPr lang="en-US"/>
        </a:p>
      </dgm:t>
    </dgm:pt>
    <dgm:pt modelId="{D6E185A2-385F-8E48-A56E-E438EC8ED101}" type="sibTrans" cxnId="{E300E618-4255-434A-AE24-9E90E5535ED9}">
      <dgm:prSet/>
      <dgm:spPr/>
      <dgm:t>
        <a:bodyPr/>
        <a:lstStyle/>
        <a:p>
          <a:endParaRPr lang="en-US"/>
        </a:p>
      </dgm:t>
    </dgm:pt>
    <dgm:pt modelId="{BD297734-8D01-CC46-8EDA-FF1779BB6859}">
      <dgm:prSet/>
      <dgm:spPr/>
      <dgm:t>
        <a:bodyPr/>
        <a:lstStyle/>
        <a:p>
          <a:pPr rtl="0"/>
          <a:r>
            <a:rPr lang="en-US" dirty="0" smtClean="0"/>
            <a:t>Trauma experiences</a:t>
          </a:r>
          <a:endParaRPr lang="en-US" dirty="0"/>
        </a:p>
      </dgm:t>
    </dgm:pt>
    <dgm:pt modelId="{E50D7B5E-3217-8148-919F-2F8217D961DC}" type="parTrans" cxnId="{6B482913-6354-9E42-8E27-3110A700B7F7}">
      <dgm:prSet/>
      <dgm:spPr/>
      <dgm:t>
        <a:bodyPr/>
        <a:lstStyle/>
        <a:p>
          <a:endParaRPr lang="en-US"/>
        </a:p>
      </dgm:t>
    </dgm:pt>
    <dgm:pt modelId="{FD4C8985-9211-5F48-AB50-0EBCC31FF652}" type="sibTrans" cxnId="{6B482913-6354-9E42-8E27-3110A700B7F7}">
      <dgm:prSet/>
      <dgm:spPr/>
      <dgm:t>
        <a:bodyPr/>
        <a:lstStyle/>
        <a:p>
          <a:endParaRPr lang="en-US"/>
        </a:p>
      </dgm:t>
    </dgm:pt>
    <dgm:pt modelId="{C6D3E067-D559-1D4E-993C-CA24F6F9F3AE}" type="pres">
      <dgm:prSet presAssocID="{1F3929EE-8C2D-4043-A153-07A3F810A968}" presName="Name0" presStyleCnt="0">
        <dgm:presLayoutVars>
          <dgm:dir/>
          <dgm:animLvl val="lvl"/>
          <dgm:resizeHandles val="exact"/>
        </dgm:presLayoutVars>
      </dgm:prSet>
      <dgm:spPr/>
      <dgm:t>
        <a:bodyPr/>
        <a:lstStyle/>
        <a:p>
          <a:endParaRPr lang="en-US"/>
        </a:p>
      </dgm:t>
    </dgm:pt>
    <dgm:pt modelId="{E5F91926-2628-6449-8A19-22286A68B841}" type="pres">
      <dgm:prSet presAssocID="{13EF5D11-1809-C440-ACCD-1476A4FF6E14}" presName="composite" presStyleCnt="0"/>
      <dgm:spPr/>
    </dgm:pt>
    <dgm:pt modelId="{6588D3AA-DD16-6943-8AFF-68A652D1EF91}" type="pres">
      <dgm:prSet presAssocID="{13EF5D11-1809-C440-ACCD-1476A4FF6E14}" presName="parTx" presStyleLbl="alignNode1" presStyleIdx="0" presStyleCnt="1">
        <dgm:presLayoutVars>
          <dgm:chMax val="0"/>
          <dgm:chPref val="0"/>
          <dgm:bulletEnabled val="1"/>
        </dgm:presLayoutVars>
      </dgm:prSet>
      <dgm:spPr/>
      <dgm:t>
        <a:bodyPr/>
        <a:lstStyle/>
        <a:p>
          <a:endParaRPr lang="en-US"/>
        </a:p>
      </dgm:t>
    </dgm:pt>
    <dgm:pt modelId="{D9B88910-913F-0A46-A4B5-4E797710B40C}" type="pres">
      <dgm:prSet presAssocID="{13EF5D11-1809-C440-ACCD-1476A4FF6E14}" presName="desTx" presStyleLbl="alignAccFollowNode1" presStyleIdx="0" presStyleCnt="1">
        <dgm:presLayoutVars>
          <dgm:bulletEnabled val="1"/>
        </dgm:presLayoutVars>
      </dgm:prSet>
      <dgm:spPr/>
      <dgm:t>
        <a:bodyPr/>
        <a:lstStyle/>
        <a:p>
          <a:endParaRPr lang="en-US"/>
        </a:p>
      </dgm:t>
    </dgm:pt>
  </dgm:ptLst>
  <dgm:cxnLst>
    <dgm:cxn modelId="{D14F3773-875A-424D-B929-D259255857B6}" srcId="{1F3929EE-8C2D-4043-A153-07A3F810A968}" destId="{13EF5D11-1809-C440-ACCD-1476A4FF6E14}" srcOrd="0" destOrd="0" parTransId="{5E28B470-1296-CC4A-B5E3-D48B74497B0D}" sibTransId="{48D13917-61F3-0F4B-84EF-9A3C4D554679}"/>
    <dgm:cxn modelId="{D510BA35-07B1-4C49-BBD9-35E2484E075A}" type="presOf" srcId="{82A0C7D5-D53C-6D4D-8FBE-BF16AE136113}" destId="{D9B88910-913F-0A46-A4B5-4E797710B40C}" srcOrd="0" destOrd="12" presId="urn:microsoft.com/office/officeart/2005/8/layout/hList1"/>
    <dgm:cxn modelId="{5D01073A-E551-0440-8BB6-AF5569082121}" srcId="{13EF5D11-1809-C440-ACCD-1476A4FF6E14}" destId="{A844DEB9-7DA3-CC4D-BAAC-86FC034FC54A}" srcOrd="7" destOrd="0" parTransId="{D211232E-E4CE-3F42-9C65-ED617188B499}" sibTransId="{7DC58837-7F7E-BA42-8475-7E34AC5E2A1F}"/>
    <dgm:cxn modelId="{E300E618-4255-434A-AE24-9E90E5535ED9}" srcId="{13EF5D11-1809-C440-ACCD-1476A4FF6E14}" destId="{0886ABDD-9252-F840-920B-FECFE6E0876E}" srcOrd="19" destOrd="0" parTransId="{6C4AD60A-ABDB-8040-8420-F534E2EE3A80}" sibTransId="{D6E185A2-385F-8E48-A56E-E438EC8ED101}"/>
    <dgm:cxn modelId="{7753BFC0-5BFB-BA4D-8106-BA68B84290E2}" srcId="{13EF5D11-1809-C440-ACCD-1476A4FF6E14}" destId="{A11E93F8-AE99-8247-881B-10B89C5A0AF8}" srcOrd="16" destOrd="0" parTransId="{95960F32-CE99-EE43-838B-D4CA63EB79B5}" sibTransId="{D5DB030B-8DE1-554A-9F25-779C7B35FAC4}"/>
    <dgm:cxn modelId="{05EC7554-B567-FC42-9EEA-EF9276DDF89C}" srcId="{13EF5D11-1809-C440-ACCD-1476A4FF6E14}" destId="{1313098A-0F8D-584B-B02A-68E82B554B33}" srcOrd="18" destOrd="0" parTransId="{FBE9B0C7-2EA4-1243-B1FA-CEE64E22C9F7}" sibTransId="{F4B21549-3CAB-D04F-BE9E-DF67448F5151}"/>
    <dgm:cxn modelId="{A9A8E177-699F-2649-A2BD-98F75BB28676}" type="presOf" srcId="{8F4BEB2C-7E22-2D48-898F-C645651E3E8F}" destId="{D9B88910-913F-0A46-A4B5-4E797710B40C}" srcOrd="0" destOrd="10" presId="urn:microsoft.com/office/officeart/2005/8/layout/hList1"/>
    <dgm:cxn modelId="{20089A19-565A-B641-BC2D-50CB42BCCEEF}" srcId="{13EF5D11-1809-C440-ACCD-1476A4FF6E14}" destId="{356E5F90-EA37-8148-9E5E-3432AE9243BF}" srcOrd="11" destOrd="0" parTransId="{46D94927-DF5F-8949-BA1F-E6866051FB19}" sibTransId="{D52FEA0B-47EA-3441-B363-6DFF6F15D0AF}"/>
    <dgm:cxn modelId="{BB4ACB5B-7B7F-9143-BB7E-BA57C7AA17D0}" type="presOf" srcId="{D24F7007-73E3-2B4D-B896-18076B3A28B0}" destId="{D9B88910-913F-0A46-A4B5-4E797710B40C}" srcOrd="0" destOrd="15" presId="urn:microsoft.com/office/officeart/2005/8/layout/hList1"/>
    <dgm:cxn modelId="{60EE3E94-34D3-9B49-819C-106E12E2CC7C}" type="presOf" srcId="{5A408371-1A1D-FB43-A5B9-D6A90C87F20B}" destId="{D9B88910-913F-0A46-A4B5-4E797710B40C}" srcOrd="0" destOrd="8" presId="urn:microsoft.com/office/officeart/2005/8/layout/hList1"/>
    <dgm:cxn modelId="{815D730C-1D5B-FE41-AB15-FB7807C1C21B}" type="presOf" srcId="{0886ABDD-9252-F840-920B-FECFE6E0876E}" destId="{D9B88910-913F-0A46-A4B5-4E797710B40C}" srcOrd="0" destOrd="19" presId="urn:microsoft.com/office/officeart/2005/8/layout/hList1"/>
    <dgm:cxn modelId="{9C5FE08F-B7D6-C640-AA78-3609C823B32E}" srcId="{13EF5D11-1809-C440-ACCD-1476A4FF6E14}" destId="{D24F7007-73E3-2B4D-B896-18076B3A28B0}" srcOrd="15" destOrd="0" parTransId="{8B6AD7AA-1D96-794B-9EFC-B37E47997A08}" sibTransId="{AAA30D7D-8376-0D42-B2DE-815F3024F6CB}"/>
    <dgm:cxn modelId="{C5F9A9ED-13D1-6949-AE63-7A84353CD59C}" type="presOf" srcId="{9734FBA8-468D-A94A-94F5-4BB903D1E4A4}" destId="{D9B88910-913F-0A46-A4B5-4E797710B40C}" srcOrd="0" destOrd="1" presId="urn:microsoft.com/office/officeart/2005/8/layout/hList1"/>
    <dgm:cxn modelId="{6066BB99-07DD-E34D-BB56-1495E91B5112}" type="presOf" srcId="{356E5F90-EA37-8148-9E5E-3432AE9243BF}" destId="{D9B88910-913F-0A46-A4B5-4E797710B40C}" srcOrd="0" destOrd="11" presId="urn:microsoft.com/office/officeart/2005/8/layout/hList1"/>
    <dgm:cxn modelId="{ED43286E-B8E6-6348-B252-AD9BEE4C3DB3}" type="presOf" srcId="{42E3AF02-5297-DE4B-B7DA-BC4B17CC7659}" destId="{D9B88910-913F-0A46-A4B5-4E797710B40C}" srcOrd="0" destOrd="6" presId="urn:microsoft.com/office/officeart/2005/8/layout/hList1"/>
    <dgm:cxn modelId="{386E1508-F081-D244-9D83-3D804F9B3C1E}" srcId="{13EF5D11-1809-C440-ACCD-1476A4FF6E14}" destId="{76EEB093-293D-5F47-875F-1B506B43FD37}" srcOrd="9" destOrd="0" parTransId="{2A42D080-B1F9-4E4B-954F-D4A407A35CA3}" sibTransId="{C58C8622-6DF8-4141-8AA9-DCA19B5914D0}"/>
    <dgm:cxn modelId="{5E0C78E8-0821-9E47-8C00-67057DB24254}" srcId="{13EF5D11-1809-C440-ACCD-1476A4FF6E14}" destId="{8F4BEB2C-7E22-2D48-898F-C645651E3E8F}" srcOrd="10" destOrd="0" parTransId="{347105D4-0F00-BC4A-8655-C70E09080C1C}" sibTransId="{7A00DC42-6BD5-7E42-B70D-3B1F09C2763C}"/>
    <dgm:cxn modelId="{2A034092-BF2F-9145-B2CD-683E9A9086C9}" srcId="{13EF5D11-1809-C440-ACCD-1476A4FF6E14}" destId="{5A408371-1A1D-FB43-A5B9-D6A90C87F20B}" srcOrd="8" destOrd="0" parTransId="{60770257-3F05-3644-9FC8-5B58DF22CDC0}" sibTransId="{A84279AE-B7DC-E34E-BC31-0E4A8CF3E7F2}"/>
    <dgm:cxn modelId="{A8A424A6-CCBC-9D49-9E4F-45C6809633AD}" srcId="{13EF5D11-1809-C440-ACCD-1476A4FF6E14}" destId="{E6FAA5B0-FF6F-DA48-B013-4D4B33A7CE36}" srcOrd="0" destOrd="0" parTransId="{6924D2A6-A23D-0942-9E51-EBB40335CAEF}" sibTransId="{DE4DA36A-4BDE-7640-AED5-09FF5AA8F7B2}"/>
    <dgm:cxn modelId="{2DAAC1F8-122E-5144-8D9B-68CC8488D817}" srcId="{13EF5D11-1809-C440-ACCD-1476A4FF6E14}" destId="{82A0C7D5-D53C-6D4D-8FBE-BF16AE136113}" srcOrd="12" destOrd="0" parTransId="{74A550CC-36DC-3443-878D-FA984C8D6A3A}" sibTransId="{43F048EC-DBCD-824C-8058-596A57FAF5A6}"/>
    <dgm:cxn modelId="{C6DCE766-B31C-4547-8E86-E3EB8BC6F4F1}" type="presOf" srcId="{13EF5D11-1809-C440-ACCD-1476A4FF6E14}" destId="{6588D3AA-DD16-6943-8AFF-68A652D1EF91}" srcOrd="0" destOrd="0" presId="urn:microsoft.com/office/officeart/2005/8/layout/hList1"/>
    <dgm:cxn modelId="{AF611E0D-75D5-E747-921C-A04A0F0790E6}" type="presOf" srcId="{A73E85B1-AC5F-0642-B8B3-B4B232984FE3}" destId="{D9B88910-913F-0A46-A4B5-4E797710B40C}" srcOrd="0" destOrd="4" presId="urn:microsoft.com/office/officeart/2005/8/layout/hList1"/>
    <dgm:cxn modelId="{649E0593-C5A8-5B4B-86C1-0BAE48D901DF}" type="presOf" srcId="{0125D81D-8202-6743-BBD7-23BCD9328456}" destId="{D9B88910-913F-0A46-A4B5-4E797710B40C}" srcOrd="0" destOrd="13" presId="urn:microsoft.com/office/officeart/2005/8/layout/hList1"/>
    <dgm:cxn modelId="{211B1B48-E428-384D-921B-68C878ED241D}" type="presOf" srcId="{B5F9DA8F-15F1-E540-96C9-631EC7C4E286}" destId="{D9B88910-913F-0A46-A4B5-4E797710B40C}" srcOrd="0" destOrd="2" presId="urn:microsoft.com/office/officeart/2005/8/layout/hList1"/>
    <dgm:cxn modelId="{3D3EDB64-8228-EC47-827B-1E67A2A13A44}" type="presOf" srcId="{A39A578E-C0A6-3544-BCAB-D4C917D8BA80}" destId="{D9B88910-913F-0A46-A4B5-4E797710B40C}" srcOrd="0" destOrd="14" presId="urn:microsoft.com/office/officeart/2005/8/layout/hList1"/>
    <dgm:cxn modelId="{FA10663A-4180-0A41-9707-73EC34ACBBF2}" type="presOf" srcId="{1313098A-0F8D-584B-B02A-68E82B554B33}" destId="{D9B88910-913F-0A46-A4B5-4E797710B40C}" srcOrd="0" destOrd="18" presId="urn:microsoft.com/office/officeart/2005/8/layout/hList1"/>
    <dgm:cxn modelId="{069C8569-0A32-3542-B695-FF77971D2DEA}" type="presOf" srcId="{76EEB093-293D-5F47-875F-1B506B43FD37}" destId="{D9B88910-913F-0A46-A4B5-4E797710B40C}" srcOrd="0" destOrd="9" presId="urn:microsoft.com/office/officeart/2005/8/layout/hList1"/>
    <dgm:cxn modelId="{0F97CA6F-6861-7E4D-A480-09DFB2CD14F3}" srcId="{13EF5D11-1809-C440-ACCD-1476A4FF6E14}" destId="{42E3AF02-5297-DE4B-B7DA-BC4B17CC7659}" srcOrd="6" destOrd="0" parTransId="{4B50612D-D909-C64C-9560-97F2D782B747}" sibTransId="{7E6747B3-9D78-C24F-A852-C8295B4AB415}"/>
    <dgm:cxn modelId="{6B482913-6354-9E42-8E27-3110A700B7F7}" srcId="{13EF5D11-1809-C440-ACCD-1476A4FF6E14}" destId="{BD297734-8D01-CC46-8EDA-FF1779BB6859}" srcOrd="20" destOrd="0" parTransId="{E50D7B5E-3217-8148-919F-2F8217D961DC}" sibTransId="{FD4C8985-9211-5F48-AB50-0EBCC31FF652}"/>
    <dgm:cxn modelId="{F61F7A63-C747-484F-8920-787F422ECF1D}" type="presOf" srcId="{E6FAA5B0-FF6F-DA48-B013-4D4B33A7CE36}" destId="{D9B88910-913F-0A46-A4B5-4E797710B40C}" srcOrd="0" destOrd="0" presId="urn:microsoft.com/office/officeart/2005/8/layout/hList1"/>
    <dgm:cxn modelId="{0B3AAF98-8132-4E43-8781-0ECCB59A8BAA}" srcId="{13EF5D11-1809-C440-ACCD-1476A4FF6E14}" destId="{9734FBA8-468D-A94A-94F5-4BB903D1E4A4}" srcOrd="1" destOrd="0" parTransId="{80E10393-3C26-894C-B510-97F7081C385C}" sibTransId="{66C9130E-0CD0-9940-9073-9A14BAED444F}"/>
    <dgm:cxn modelId="{A9B5A61D-00C7-6445-B391-A5A3365E2EE1}" type="presOf" srcId="{A11E93F8-AE99-8247-881B-10B89C5A0AF8}" destId="{D9B88910-913F-0A46-A4B5-4E797710B40C}" srcOrd="0" destOrd="16" presId="urn:microsoft.com/office/officeart/2005/8/layout/hList1"/>
    <dgm:cxn modelId="{1F12B77D-C72F-F848-B783-6D5818C4AD76}" srcId="{13EF5D11-1809-C440-ACCD-1476A4FF6E14}" destId="{A39A578E-C0A6-3544-BCAB-D4C917D8BA80}" srcOrd="14" destOrd="0" parTransId="{481EF4CD-7AAF-7647-8056-CE0EE97A31C8}" sibTransId="{79453E4C-9FD1-7B42-BB86-DAC26B58DFF7}"/>
    <dgm:cxn modelId="{18A8F102-6CBA-5446-856C-F58F30F76AEF}" type="presOf" srcId="{BD297734-8D01-CC46-8EDA-FF1779BB6859}" destId="{D9B88910-913F-0A46-A4B5-4E797710B40C}" srcOrd="0" destOrd="20" presId="urn:microsoft.com/office/officeart/2005/8/layout/hList1"/>
    <dgm:cxn modelId="{FAD77E4D-B5EB-4C44-B0D2-AA4829F9D074}" srcId="{13EF5D11-1809-C440-ACCD-1476A4FF6E14}" destId="{B5F9DA8F-15F1-E540-96C9-631EC7C4E286}" srcOrd="2" destOrd="0" parTransId="{DC5DC32D-4219-7040-AD31-7609C4379EED}" sibTransId="{63402031-BC89-BD4A-B398-D176C64FD072}"/>
    <dgm:cxn modelId="{644474CF-CF27-B642-925A-ACA8568F2972}" srcId="{13EF5D11-1809-C440-ACCD-1476A4FF6E14}" destId="{A73E85B1-AC5F-0642-B8B3-B4B232984FE3}" srcOrd="4" destOrd="0" parTransId="{7369F9FE-D70A-AD46-959F-2EE8DE81977A}" sibTransId="{4E9C744A-224E-3B41-94F7-9698DAAC4C78}"/>
    <dgm:cxn modelId="{217DDA68-5A55-2645-9390-A3B0A869DBF5}" srcId="{13EF5D11-1809-C440-ACCD-1476A4FF6E14}" destId="{C5D3737F-9AB5-DA4D-84FE-C80B00EC81C9}" srcOrd="17" destOrd="0" parTransId="{206FAE62-3664-FA4B-837C-25BB5E78FE76}" sibTransId="{26A8A29E-5175-0C41-974F-83A8EDDFC440}"/>
    <dgm:cxn modelId="{572D1B1E-EE68-D245-B4C5-1AB22030E338}" type="presOf" srcId="{C5D3737F-9AB5-DA4D-84FE-C80B00EC81C9}" destId="{D9B88910-913F-0A46-A4B5-4E797710B40C}" srcOrd="0" destOrd="17" presId="urn:microsoft.com/office/officeart/2005/8/layout/hList1"/>
    <dgm:cxn modelId="{925645DB-4128-2741-886A-49406215AC5B}" type="presOf" srcId="{19FEBFEC-C2A7-E44F-83F7-360B9B751ABC}" destId="{D9B88910-913F-0A46-A4B5-4E797710B40C}" srcOrd="0" destOrd="5" presId="urn:microsoft.com/office/officeart/2005/8/layout/hList1"/>
    <dgm:cxn modelId="{BC9A56BA-AE3E-4043-BA64-C0B9A9ECF5C7}" srcId="{13EF5D11-1809-C440-ACCD-1476A4FF6E14}" destId="{467D9647-EC48-484C-9A3C-245123947D48}" srcOrd="3" destOrd="0" parTransId="{80AD9A26-9A16-0041-A627-7C90A630E31A}" sibTransId="{494CF8F7-5D37-044E-A6C8-10DB93F9C83D}"/>
    <dgm:cxn modelId="{7BAC894D-44C2-E84B-8F08-3DF76000104D}" srcId="{13EF5D11-1809-C440-ACCD-1476A4FF6E14}" destId="{19FEBFEC-C2A7-E44F-83F7-360B9B751ABC}" srcOrd="5" destOrd="0" parTransId="{F65CC5F7-8A3D-2349-A889-E278E815B670}" sibTransId="{5D754110-BFF6-8C43-89F6-7122A5F0A505}"/>
    <dgm:cxn modelId="{A7E0C64A-6BC3-B04C-884B-FD10FDA4B9DD}" type="presOf" srcId="{1F3929EE-8C2D-4043-A153-07A3F810A968}" destId="{C6D3E067-D559-1D4E-993C-CA24F6F9F3AE}" srcOrd="0" destOrd="0" presId="urn:microsoft.com/office/officeart/2005/8/layout/hList1"/>
    <dgm:cxn modelId="{FAE19616-CFB5-FB45-95D6-8EF85214251E}" srcId="{13EF5D11-1809-C440-ACCD-1476A4FF6E14}" destId="{0125D81D-8202-6743-BBD7-23BCD9328456}" srcOrd="13" destOrd="0" parTransId="{D552AE9C-819C-634A-BB9D-5E6E73FD107D}" sibTransId="{32FD903F-5C50-734C-8E24-9B9317851133}"/>
    <dgm:cxn modelId="{1EA05364-ACC2-DE44-B861-2B777E911645}" type="presOf" srcId="{467D9647-EC48-484C-9A3C-245123947D48}" destId="{D9B88910-913F-0A46-A4B5-4E797710B40C}" srcOrd="0" destOrd="3" presId="urn:microsoft.com/office/officeart/2005/8/layout/hList1"/>
    <dgm:cxn modelId="{42F197AC-B535-E34F-A819-9889416105AC}" type="presOf" srcId="{A844DEB9-7DA3-CC4D-BAAC-86FC034FC54A}" destId="{D9B88910-913F-0A46-A4B5-4E797710B40C}" srcOrd="0" destOrd="7" presId="urn:microsoft.com/office/officeart/2005/8/layout/hList1"/>
    <dgm:cxn modelId="{F9841EFF-EBE6-C94B-AA77-05B50059F07A}" type="presParOf" srcId="{C6D3E067-D559-1D4E-993C-CA24F6F9F3AE}" destId="{E5F91926-2628-6449-8A19-22286A68B841}" srcOrd="0" destOrd="0" presId="urn:microsoft.com/office/officeart/2005/8/layout/hList1"/>
    <dgm:cxn modelId="{C3ABB7F3-1310-3742-B228-05C4FB191750}" type="presParOf" srcId="{E5F91926-2628-6449-8A19-22286A68B841}" destId="{6588D3AA-DD16-6943-8AFF-68A652D1EF91}" srcOrd="0" destOrd="0" presId="urn:microsoft.com/office/officeart/2005/8/layout/hList1"/>
    <dgm:cxn modelId="{89F3C6F6-20C1-1D45-A30C-1D6695343329}" type="presParOf" srcId="{E5F91926-2628-6449-8A19-22286A68B841}" destId="{D9B88910-913F-0A46-A4B5-4E797710B40C}"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F3929EE-8C2D-4043-A153-07A3F810A968}" type="doc">
      <dgm:prSet loTypeId="urn:microsoft.com/office/officeart/2005/8/layout/hList1" loCatId="" qsTypeId="urn:microsoft.com/office/officeart/2005/8/quickstyle/simple4" qsCatId="simple" csTypeId="urn:microsoft.com/office/officeart/2005/8/colors/accent4_3" csCatId="accent4" phldr="1"/>
      <dgm:spPr/>
      <dgm:t>
        <a:bodyPr/>
        <a:lstStyle/>
        <a:p>
          <a:endParaRPr lang="en-US"/>
        </a:p>
      </dgm:t>
    </dgm:pt>
    <dgm:pt modelId="{13EF5D11-1809-C440-ACCD-1476A4FF6E14}">
      <dgm:prSet/>
      <dgm:spPr/>
      <dgm:t>
        <a:bodyPr/>
        <a:lstStyle/>
        <a:p>
          <a:pPr rtl="0"/>
          <a:r>
            <a:rPr lang="en-US" dirty="0" smtClean="0">
              <a:solidFill>
                <a:srgbClr val="000000"/>
              </a:solidFill>
            </a:rPr>
            <a:t>Protective Factors</a:t>
          </a:r>
          <a:endParaRPr lang="en-US" dirty="0">
            <a:solidFill>
              <a:srgbClr val="000000"/>
            </a:solidFill>
          </a:endParaRPr>
        </a:p>
      </dgm:t>
    </dgm:pt>
    <dgm:pt modelId="{5E28B470-1296-CC4A-B5E3-D48B74497B0D}" type="parTrans" cxnId="{D14F3773-875A-424D-B929-D259255857B6}">
      <dgm:prSet/>
      <dgm:spPr/>
      <dgm:t>
        <a:bodyPr/>
        <a:lstStyle/>
        <a:p>
          <a:endParaRPr lang="en-US"/>
        </a:p>
      </dgm:t>
    </dgm:pt>
    <dgm:pt modelId="{48D13917-61F3-0F4B-84EF-9A3C4D554679}" type="sibTrans" cxnId="{D14F3773-875A-424D-B929-D259255857B6}">
      <dgm:prSet/>
      <dgm:spPr/>
      <dgm:t>
        <a:bodyPr/>
        <a:lstStyle/>
        <a:p>
          <a:endParaRPr lang="en-US"/>
        </a:p>
      </dgm:t>
    </dgm:pt>
    <dgm:pt modelId="{E6FAA5B0-FF6F-DA48-B013-4D4B33A7CE36}">
      <dgm:prSet custT="1"/>
      <dgm:spPr/>
      <dgm:t>
        <a:bodyPr/>
        <a:lstStyle/>
        <a:p>
          <a:pPr rtl="0"/>
          <a:r>
            <a:rPr lang="en-US" sz="1600" dirty="0" smtClean="0"/>
            <a:t>Aerobic exercise</a:t>
          </a:r>
          <a:endParaRPr lang="en-US" sz="1600" dirty="0"/>
        </a:p>
      </dgm:t>
    </dgm:pt>
    <dgm:pt modelId="{6924D2A6-A23D-0942-9E51-EBB40335CAEF}" type="parTrans" cxnId="{A8A424A6-CCBC-9D49-9E4F-45C6809633AD}">
      <dgm:prSet/>
      <dgm:spPr/>
      <dgm:t>
        <a:bodyPr/>
        <a:lstStyle/>
        <a:p>
          <a:endParaRPr lang="en-US"/>
        </a:p>
      </dgm:t>
    </dgm:pt>
    <dgm:pt modelId="{DE4DA36A-4BDE-7640-AED5-09FF5AA8F7B2}" type="sibTrans" cxnId="{A8A424A6-CCBC-9D49-9E4F-45C6809633AD}">
      <dgm:prSet/>
      <dgm:spPr/>
      <dgm:t>
        <a:bodyPr/>
        <a:lstStyle/>
        <a:p>
          <a:endParaRPr lang="en-US"/>
        </a:p>
      </dgm:t>
    </dgm:pt>
    <dgm:pt modelId="{84BCA072-661A-6248-9EB9-FD38E64F8CCE}">
      <dgm:prSet custT="1"/>
      <dgm:spPr/>
      <dgm:t>
        <a:bodyPr/>
        <a:lstStyle/>
        <a:p>
          <a:r>
            <a:rPr lang="en-US" sz="1600" dirty="0" smtClean="0"/>
            <a:t>Community offering empowerment, opportunity, and security</a:t>
          </a:r>
          <a:endParaRPr lang="en-US" sz="1600" dirty="0"/>
        </a:p>
      </dgm:t>
    </dgm:pt>
    <dgm:pt modelId="{9B89F65F-4BE0-3343-91D4-9E15093A3E31}" type="parTrans" cxnId="{172A5B94-29F3-EE42-AE68-3F5B4F680311}">
      <dgm:prSet/>
      <dgm:spPr/>
      <dgm:t>
        <a:bodyPr/>
        <a:lstStyle/>
        <a:p>
          <a:endParaRPr lang="en-US"/>
        </a:p>
      </dgm:t>
    </dgm:pt>
    <dgm:pt modelId="{7F9C760C-EA58-4B4E-B6A8-C4C24CD4B884}" type="sibTrans" cxnId="{172A5B94-29F3-EE42-AE68-3F5B4F680311}">
      <dgm:prSet/>
      <dgm:spPr/>
      <dgm:t>
        <a:bodyPr/>
        <a:lstStyle/>
        <a:p>
          <a:endParaRPr lang="en-US"/>
        </a:p>
      </dgm:t>
    </dgm:pt>
    <dgm:pt modelId="{4A93E6C4-9AE8-4146-B11F-2E361EDD1847}">
      <dgm:prSet custT="1"/>
      <dgm:spPr/>
      <dgm:t>
        <a:bodyPr/>
        <a:lstStyle/>
        <a:p>
          <a:r>
            <a:rPr lang="en-US" sz="1600" dirty="0" smtClean="0"/>
            <a:t>Economic independence</a:t>
          </a:r>
          <a:endParaRPr lang="en-US" sz="1600" dirty="0"/>
        </a:p>
      </dgm:t>
    </dgm:pt>
    <dgm:pt modelId="{C8D3AEF7-05FF-2345-9081-5C81894F40BB}" type="parTrans" cxnId="{1F612EF8-A606-7C4C-B0AB-081F1EB16233}">
      <dgm:prSet/>
      <dgm:spPr/>
      <dgm:t>
        <a:bodyPr/>
        <a:lstStyle/>
        <a:p>
          <a:endParaRPr lang="en-US"/>
        </a:p>
      </dgm:t>
    </dgm:pt>
    <dgm:pt modelId="{1163A03F-092E-DC46-8205-915E2226CC28}" type="sibTrans" cxnId="{1F612EF8-A606-7C4C-B0AB-081F1EB16233}">
      <dgm:prSet/>
      <dgm:spPr/>
      <dgm:t>
        <a:bodyPr/>
        <a:lstStyle/>
        <a:p>
          <a:endParaRPr lang="en-US"/>
        </a:p>
      </dgm:t>
    </dgm:pt>
    <dgm:pt modelId="{4F2444A4-F567-5743-A745-D3E1B7BA60FD}">
      <dgm:prSet custT="1"/>
      <dgm:spPr/>
      <dgm:t>
        <a:bodyPr/>
        <a:lstStyle/>
        <a:p>
          <a:r>
            <a:rPr lang="en-US" sz="1600" dirty="0" smtClean="0"/>
            <a:t>Effective parenting</a:t>
          </a:r>
          <a:endParaRPr lang="en-US" sz="1600" dirty="0"/>
        </a:p>
      </dgm:t>
    </dgm:pt>
    <dgm:pt modelId="{5D03DD10-E0EF-414A-A90C-626B65CE1644}" type="parTrans" cxnId="{330A5964-048A-9846-813F-E0F705BFDA9B}">
      <dgm:prSet/>
      <dgm:spPr/>
      <dgm:t>
        <a:bodyPr/>
        <a:lstStyle/>
        <a:p>
          <a:endParaRPr lang="en-US"/>
        </a:p>
      </dgm:t>
    </dgm:pt>
    <dgm:pt modelId="{97F8B939-B46A-744D-B838-DDBE513DE843}" type="sibTrans" cxnId="{330A5964-048A-9846-813F-E0F705BFDA9B}">
      <dgm:prSet/>
      <dgm:spPr/>
      <dgm:t>
        <a:bodyPr/>
        <a:lstStyle/>
        <a:p>
          <a:endParaRPr lang="en-US"/>
        </a:p>
      </dgm:t>
    </dgm:pt>
    <dgm:pt modelId="{A0193ABB-FA40-4344-A424-C6AD4A299419}">
      <dgm:prSet custT="1"/>
      <dgm:spPr/>
      <dgm:t>
        <a:bodyPr/>
        <a:lstStyle/>
        <a:p>
          <a:r>
            <a:rPr lang="en-US" sz="1600" dirty="0" smtClean="0"/>
            <a:t>Feelings of mastery and control</a:t>
          </a:r>
          <a:endParaRPr lang="en-US" sz="1600" dirty="0"/>
        </a:p>
      </dgm:t>
    </dgm:pt>
    <dgm:pt modelId="{388CAB74-F8BC-BF44-856D-E725EDCDC874}" type="parTrans" cxnId="{802B0D11-962A-254F-84E0-EF18C7EC93DB}">
      <dgm:prSet/>
      <dgm:spPr/>
      <dgm:t>
        <a:bodyPr/>
        <a:lstStyle/>
        <a:p>
          <a:endParaRPr lang="en-US"/>
        </a:p>
      </dgm:t>
    </dgm:pt>
    <dgm:pt modelId="{AF538F60-80E7-064F-BE58-8BE7C43058C8}" type="sibTrans" cxnId="{802B0D11-962A-254F-84E0-EF18C7EC93DB}">
      <dgm:prSet/>
      <dgm:spPr/>
      <dgm:t>
        <a:bodyPr/>
        <a:lstStyle/>
        <a:p>
          <a:endParaRPr lang="en-US"/>
        </a:p>
      </dgm:t>
    </dgm:pt>
    <dgm:pt modelId="{3D5D4BAA-62E7-C64E-A8EF-0204FD15E5D8}">
      <dgm:prSet custT="1"/>
      <dgm:spPr/>
      <dgm:t>
        <a:bodyPr/>
        <a:lstStyle/>
        <a:p>
          <a:r>
            <a:rPr lang="en-US" sz="1600" smtClean="0"/>
            <a:t>Feelings of security</a:t>
          </a:r>
          <a:endParaRPr lang="en-US" sz="1600"/>
        </a:p>
      </dgm:t>
    </dgm:pt>
    <dgm:pt modelId="{602994EF-D421-EC48-A80D-10F4C68C6725}" type="parTrans" cxnId="{5C239685-375C-3F46-8825-34E9231E7FE5}">
      <dgm:prSet/>
      <dgm:spPr/>
      <dgm:t>
        <a:bodyPr/>
        <a:lstStyle/>
        <a:p>
          <a:endParaRPr lang="en-US"/>
        </a:p>
      </dgm:t>
    </dgm:pt>
    <dgm:pt modelId="{ED3507C7-3BA2-944D-81E0-ACDA73EFA9F1}" type="sibTrans" cxnId="{5C239685-375C-3F46-8825-34E9231E7FE5}">
      <dgm:prSet/>
      <dgm:spPr/>
      <dgm:t>
        <a:bodyPr/>
        <a:lstStyle/>
        <a:p>
          <a:endParaRPr lang="en-US"/>
        </a:p>
      </dgm:t>
    </dgm:pt>
    <dgm:pt modelId="{C2851452-F219-554A-B8B8-BBB9007EA190}">
      <dgm:prSet custT="1"/>
      <dgm:spPr/>
      <dgm:t>
        <a:bodyPr/>
        <a:lstStyle/>
        <a:p>
          <a:r>
            <a:rPr lang="en-US" sz="1600" dirty="0" smtClean="0"/>
            <a:t>Literacy</a:t>
          </a:r>
          <a:endParaRPr lang="en-US" sz="1600" dirty="0"/>
        </a:p>
      </dgm:t>
    </dgm:pt>
    <dgm:pt modelId="{02D6730A-ADA7-BC45-92EF-8151E0345067}" type="parTrans" cxnId="{34079782-0AE4-9642-865D-98D285B2D6C1}">
      <dgm:prSet/>
      <dgm:spPr/>
      <dgm:t>
        <a:bodyPr/>
        <a:lstStyle/>
        <a:p>
          <a:endParaRPr lang="en-US"/>
        </a:p>
      </dgm:t>
    </dgm:pt>
    <dgm:pt modelId="{D06C848A-4298-9046-881B-25EFD39511E6}" type="sibTrans" cxnId="{34079782-0AE4-9642-865D-98D285B2D6C1}">
      <dgm:prSet/>
      <dgm:spPr/>
      <dgm:t>
        <a:bodyPr/>
        <a:lstStyle/>
        <a:p>
          <a:endParaRPr lang="en-US"/>
        </a:p>
      </dgm:t>
    </dgm:pt>
    <dgm:pt modelId="{B3FBA032-DFA7-A94E-9FF7-7183B2691A62}">
      <dgm:prSet custT="1"/>
      <dgm:spPr/>
      <dgm:t>
        <a:bodyPr/>
        <a:lstStyle/>
        <a:p>
          <a:r>
            <a:rPr lang="en-US" sz="1600" dirty="0" smtClean="0"/>
            <a:t>Positive attachment and early bonding</a:t>
          </a:r>
          <a:endParaRPr lang="en-US" sz="1600" dirty="0"/>
        </a:p>
      </dgm:t>
    </dgm:pt>
    <dgm:pt modelId="{1F8F45F7-E485-5346-8984-BF24FD040C22}" type="parTrans" cxnId="{381E5074-AF25-4248-9288-2BA7C8C05293}">
      <dgm:prSet/>
      <dgm:spPr/>
      <dgm:t>
        <a:bodyPr/>
        <a:lstStyle/>
        <a:p>
          <a:endParaRPr lang="en-US"/>
        </a:p>
      </dgm:t>
    </dgm:pt>
    <dgm:pt modelId="{4F2C79A0-9E1F-3048-96CE-F9BC27EB85FD}" type="sibTrans" cxnId="{381E5074-AF25-4248-9288-2BA7C8C05293}">
      <dgm:prSet/>
      <dgm:spPr/>
      <dgm:t>
        <a:bodyPr/>
        <a:lstStyle/>
        <a:p>
          <a:endParaRPr lang="en-US"/>
        </a:p>
      </dgm:t>
    </dgm:pt>
    <dgm:pt modelId="{515D05D1-51E8-C647-85C3-B7A3A43165AA}">
      <dgm:prSet custT="1"/>
      <dgm:spPr/>
      <dgm:t>
        <a:bodyPr/>
        <a:lstStyle/>
        <a:p>
          <a:r>
            <a:rPr lang="en-US" sz="1600" dirty="0" smtClean="0"/>
            <a:t>Positive parent-child relationships</a:t>
          </a:r>
          <a:endParaRPr lang="en-US" sz="1600" dirty="0"/>
        </a:p>
      </dgm:t>
    </dgm:pt>
    <dgm:pt modelId="{DA1BD07A-855B-2749-8EBD-0C1B3C9412E3}" type="parTrans" cxnId="{B31C3BC2-2BE8-FC41-A26F-08C1F4EBEB68}">
      <dgm:prSet/>
      <dgm:spPr/>
      <dgm:t>
        <a:bodyPr/>
        <a:lstStyle/>
        <a:p>
          <a:endParaRPr lang="en-US"/>
        </a:p>
      </dgm:t>
    </dgm:pt>
    <dgm:pt modelId="{85540C4A-5B2E-1142-A256-E268C575F669}" type="sibTrans" cxnId="{B31C3BC2-2BE8-FC41-A26F-08C1F4EBEB68}">
      <dgm:prSet/>
      <dgm:spPr/>
      <dgm:t>
        <a:bodyPr/>
        <a:lstStyle/>
        <a:p>
          <a:endParaRPr lang="en-US"/>
        </a:p>
      </dgm:t>
    </dgm:pt>
    <dgm:pt modelId="{C081AE54-023F-8149-86BE-599BB8BAC828}">
      <dgm:prSet custT="1"/>
      <dgm:spPr/>
      <dgm:t>
        <a:bodyPr/>
        <a:lstStyle/>
        <a:p>
          <a:r>
            <a:rPr lang="en-US" sz="1600" dirty="0" smtClean="0"/>
            <a:t>Problem-solving skills</a:t>
          </a:r>
          <a:endParaRPr lang="en-US" sz="1600" dirty="0"/>
        </a:p>
      </dgm:t>
    </dgm:pt>
    <dgm:pt modelId="{A46D00AE-D874-8340-9912-3036C6C5DAE0}" type="parTrans" cxnId="{F6BB1686-AF0B-6045-BFED-2470C6AD89AF}">
      <dgm:prSet/>
      <dgm:spPr/>
      <dgm:t>
        <a:bodyPr/>
        <a:lstStyle/>
        <a:p>
          <a:endParaRPr lang="en-US"/>
        </a:p>
      </dgm:t>
    </dgm:pt>
    <dgm:pt modelId="{9C9BC905-AFAB-B048-BAEC-1627484FE778}" type="sibTrans" cxnId="{F6BB1686-AF0B-6045-BFED-2470C6AD89AF}">
      <dgm:prSet/>
      <dgm:spPr/>
      <dgm:t>
        <a:bodyPr/>
        <a:lstStyle/>
        <a:p>
          <a:endParaRPr lang="en-US"/>
        </a:p>
      </dgm:t>
    </dgm:pt>
    <dgm:pt modelId="{24680AD8-EA5A-D944-8CB3-35CFF83CD871}">
      <dgm:prSet custT="1"/>
      <dgm:spPr/>
      <dgm:t>
        <a:bodyPr/>
        <a:lstStyle/>
        <a:p>
          <a:r>
            <a:rPr lang="en-US" sz="1600" dirty="0" smtClean="0"/>
            <a:t>Resilient coping with stress and adversity</a:t>
          </a:r>
          <a:endParaRPr lang="en-US" sz="1600" dirty="0"/>
        </a:p>
      </dgm:t>
    </dgm:pt>
    <dgm:pt modelId="{E1F53B9B-D16F-9A4E-AC2B-5226D03C1EB6}" type="parTrans" cxnId="{144D6964-C814-6342-AB43-EDB5E92DDCB1}">
      <dgm:prSet/>
      <dgm:spPr/>
      <dgm:t>
        <a:bodyPr/>
        <a:lstStyle/>
        <a:p>
          <a:endParaRPr lang="en-US"/>
        </a:p>
      </dgm:t>
    </dgm:pt>
    <dgm:pt modelId="{5D2DF443-6FD7-7243-925E-1CDE60691320}" type="sibTrans" cxnId="{144D6964-C814-6342-AB43-EDB5E92DDCB1}">
      <dgm:prSet/>
      <dgm:spPr/>
      <dgm:t>
        <a:bodyPr/>
        <a:lstStyle/>
        <a:p>
          <a:endParaRPr lang="en-US"/>
        </a:p>
      </dgm:t>
    </dgm:pt>
    <dgm:pt modelId="{E7C955D0-BEEC-604C-B30C-A6B800EC969F}">
      <dgm:prSet custT="1"/>
      <dgm:spPr/>
      <dgm:t>
        <a:bodyPr/>
        <a:lstStyle/>
        <a:p>
          <a:r>
            <a:rPr lang="en-US" sz="1600" dirty="0" smtClean="0"/>
            <a:t>Self-esteem</a:t>
          </a:r>
          <a:endParaRPr lang="en-US" sz="1600" dirty="0"/>
        </a:p>
      </dgm:t>
    </dgm:pt>
    <dgm:pt modelId="{D984E0BC-BB9D-8348-9E6B-43A408D7BCA7}" type="parTrans" cxnId="{3698A9EA-C8F9-6440-9630-4DFF2746F103}">
      <dgm:prSet/>
      <dgm:spPr/>
      <dgm:t>
        <a:bodyPr/>
        <a:lstStyle/>
        <a:p>
          <a:endParaRPr lang="en-US"/>
        </a:p>
      </dgm:t>
    </dgm:pt>
    <dgm:pt modelId="{B4A77755-E89A-7B45-B3D4-F807D8B32F77}" type="sibTrans" cxnId="{3698A9EA-C8F9-6440-9630-4DFF2746F103}">
      <dgm:prSet/>
      <dgm:spPr/>
      <dgm:t>
        <a:bodyPr/>
        <a:lstStyle/>
        <a:p>
          <a:endParaRPr lang="en-US"/>
        </a:p>
      </dgm:t>
    </dgm:pt>
    <dgm:pt modelId="{8F5DFF8A-053B-E844-A6A4-F27F2A45E50D}">
      <dgm:prSet custT="1"/>
      <dgm:spPr/>
      <dgm:t>
        <a:bodyPr/>
        <a:lstStyle/>
        <a:p>
          <a:r>
            <a:rPr lang="en-US" sz="1600" dirty="0" smtClean="0"/>
            <a:t>Social and work skills</a:t>
          </a:r>
          <a:endParaRPr lang="en-US" sz="1600" dirty="0"/>
        </a:p>
      </dgm:t>
    </dgm:pt>
    <dgm:pt modelId="{F32AA276-D32A-A344-ACDD-BC70A8FBAF90}" type="parTrans" cxnId="{780DECEB-F3F3-DB4E-AA34-77EB3F4D4C26}">
      <dgm:prSet/>
      <dgm:spPr/>
      <dgm:t>
        <a:bodyPr/>
        <a:lstStyle/>
        <a:p>
          <a:endParaRPr lang="en-US"/>
        </a:p>
      </dgm:t>
    </dgm:pt>
    <dgm:pt modelId="{2B9159A8-4A17-0A4E-A3BB-94CB2EE0DDAA}" type="sibTrans" cxnId="{780DECEB-F3F3-DB4E-AA34-77EB3F4D4C26}">
      <dgm:prSet/>
      <dgm:spPr/>
      <dgm:t>
        <a:bodyPr/>
        <a:lstStyle/>
        <a:p>
          <a:endParaRPr lang="en-US"/>
        </a:p>
      </dgm:t>
    </dgm:pt>
    <dgm:pt modelId="{4B735116-9200-2345-A420-3EAD8D547620}">
      <dgm:prSet custT="1"/>
      <dgm:spPr/>
      <dgm:t>
        <a:bodyPr/>
        <a:lstStyle/>
        <a:p>
          <a:r>
            <a:rPr lang="en-US" sz="1600" dirty="0" smtClean="0"/>
            <a:t>Social support from family and friends</a:t>
          </a:r>
          <a:endParaRPr lang="en-US" sz="1600" dirty="0"/>
        </a:p>
      </dgm:t>
    </dgm:pt>
    <dgm:pt modelId="{5D4ED472-8B5D-3849-ABF8-21D16F2F2030}" type="parTrans" cxnId="{D4FB9C86-20BC-3943-B84A-BF87D16671C7}">
      <dgm:prSet/>
      <dgm:spPr/>
      <dgm:t>
        <a:bodyPr/>
        <a:lstStyle/>
        <a:p>
          <a:endParaRPr lang="en-US"/>
        </a:p>
      </dgm:t>
    </dgm:pt>
    <dgm:pt modelId="{B9B1FDCA-5923-C240-8A16-2A109789EDCD}" type="sibTrans" cxnId="{D4FB9C86-20BC-3943-B84A-BF87D16671C7}">
      <dgm:prSet/>
      <dgm:spPr/>
      <dgm:t>
        <a:bodyPr/>
        <a:lstStyle/>
        <a:p>
          <a:endParaRPr lang="en-US"/>
        </a:p>
      </dgm:t>
    </dgm:pt>
    <dgm:pt modelId="{E419B4ED-67A6-48C7-B05B-C22311B9A6C7}">
      <dgm:prSet custT="1"/>
      <dgm:spPr/>
      <dgm:t>
        <a:bodyPr/>
        <a:lstStyle/>
        <a:p>
          <a:r>
            <a:rPr lang="en-US" sz="1600" dirty="0" smtClean="0"/>
            <a:t>Adequate sleep</a:t>
          </a:r>
          <a:endParaRPr lang="en-US" sz="1600" dirty="0"/>
        </a:p>
      </dgm:t>
    </dgm:pt>
    <dgm:pt modelId="{BC37A481-7E0E-4FCD-A3DC-4397DC7CD1AE}" type="parTrans" cxnId="{1EBD0871-FF48-41C2-B96F-0BA21EB70B40}">
      <dgm:prSet/>
      <dgm:spPr/>
      <dgm:t>
        <a:bodyPr/>
        <a:lstStyle/>
        <a:p>
          <a:endParaRPr lang="en-US"/>
        </a:p>
      </dgm:t>
    </dgm:pt>
    <dgm:pt modelId="{AE32FAFD-553C-4D81-9021-C8EEC09CDD31}" type="sibTrans" cxnId="{1EBD0871-FF48-41C2-B96F-0BA21EB70B40}">
      <dgm:prSet/>
      <dgm:spPr/>
      <dgm:t>
        <a:bodyPr/>
        <a:lstStyle/>
        <a:p>
          <a:endParaRPr lang="en-US"/>
        </a:p>
      </dgm:t>
    </dgm:pt>
    <dgm:pt modelId="{60450DEA-2FB9-D442-A098-5B3D5C559240}">
      <dgm:prSet custT="1"/>
      <dgm:spPr/>
      <dgm:t>
        <a:bodyPr/>
        <a:lstStyle/>
        <a:p>
          <a:r>
            <a:rPr lang="en-US" sz="1400" baseline="30000" dirty="0" smtClean="0"/>
            <a:t>I </a:t>
          </a:r>
          <a:r>
            <a:rPr lang="en-US" sz="1400" baseline="30000" dirty="0" err="1" smtClean="0"/>
            <a:t>Thess</a:t>
          </a:r>
          <a:r>
            <a:rPr lang="en-US" sz="1400" baseline="30000" dirty="0" smtClean="0"/>
            <a:t> 5: 16 </a:t>
          </a:r>
          <a:r>
            <a:rPr lang="en-US" sz="1400" dirty="0" smtClean="0"/>
            <a:t>Rejoice always, </a:t>
          </a:r>
          <a:r>
            <a:rPr lang="en-US" sz="1400" baseline="30000" dirty="0" smtClean="0"/>
            <a:t>17 </a:t>
          </a:r>
          <a:r>
            <a:rPr lang="en-US" sz="1400" dirty="0" smtClean="0"/>
            <a:t>pray continually, </a:t>
          </a:r>
          <a:r>
            <a:rPr lang="en-US" sz="1400" baseline="30000" dirty="0" smtClean="0"/>
            <a:t>18 </a:t>
          </a:r>
          <a:r>
            <a:rPr lang="en-US" sz="1400" dirty="0" smtClean="0"/>
            <a:t>give thanks in all circumstances; for this is God’s will for you in Christ Jesus.</a:t>
          </a:r>
          <a:endParaRPr lang="en-US" sz="1400" dirty="0"/>
        </a:p>
      </dgm:t>
    </dgm:pt>
    <dgm:pt modelId="{959A3276-64EA-C744-A9A8-BE49B943E102}" type="sibTrans" cxnId="{A23E8B30-0724-094E-99C4-DD8A74DFE8F1}">
      <dgm:prSet/>
      <dgm:spPr/>
      <dgm:t>
        <a:bodyPr/>
        <a:lstStyle/>
        <a:p>
          <a:endParaRPr lang="en-US"/>
        </a:p>
      </dgm:t>
    </dgm:pt>
    <dgm:pt modelId="{49EEF51C-DA4E-2B4F-9B54-11408C46CB3E}" type="parTrans" cxnId="{A23E8B30-0724-094E-99C4-DD8A74DFE8F1}">
      <dgm:prSet/>
      <dgm:spPr/>
      <dgm:t>
        <a:bodyPr/>
        <a:lstStyle/>
        <a:p>
          <a:endParaRPr lang="en-US"/>
        </a:p>
      </dgm:t>
    </dgm:pt>
    <dgm:pt modelId="{79297AD1-365F-43A0-9009-F6F3DD0B10E2}">
      <dgm:prSet custT="1"/>
      <dgm:spPr/>
      <dgm:t>
        <a:bodyPr/>
        <a:lstStyle/>
        <a:p>
          <a:r>
            <a:rPr lang="en-US" sz="1600" dirty="0" smtClean="0"/>
            <a:t>Religious involvement</a:t>
          </a:r>
          <a:endParaRPr lang="en-US" sz="1600" dirty="0"/>
        </a:p>
      </dgm:t>
    </dgm:pt>
    <dgm:pt modelId="{65EE311E-D7E6-4870-9E15-CE85D5A420C1}" type="parTrans" cxnId="{B72AFA8A-4703-48B2-97BC-A79219AFF26A}">
      <dgm:prSet/>
      <dgm:spPr/>
      <dgm:t>
        <a:bodyPr/>
        <a:lstStyle/>
        <a:p>
          <a:endParaRPr lang="en-US"/>
        </a:p>
      </dgm:t>
    </dgm:pt>
    <dgm:pt modelId="{BD5A58C3-5936-4468-962F-02B44DD9BC45}" type="sibTrans" cxnId="{B72AFA8A-4703-48B2-97BC-A79219AFF26A}">
      <dgm:prSet/>
      <dgm:spPr/>
      <dgm:t>
        <a:bodyPr/>
        <a:lstStyle/>
        <a:p>
          <a:endParaRPr lang="en-US"/>
        </a:p>
      </dgm:t>
    </dgm:pt>
    <dgm:pt modelId="{C6D3E067-D559-1D4E-993C-CA24F6F9F3AE}" type="pres">
      <dgm:prSet presAssocID="{1F3929EE-8C2D-4043-A153-07A3F810A968}" presName="Name0" presStyleCnt="0">
        <dgm:presLayoutVars>
          <dgm:dir/>
          <dgm:animLvl val="lvl"/>
          <dgm:resizeHandles val="exact"/>
        </dgm:presLayoutVars>
      </dgm:prSet>
      <dgm:spPr/>
      <dgm:t>
        <a:bodyPr/>
        <a:lstStyle/>
        <a:p>
          <a:endParaRPr lang="en-US"/>
        </a:p>
      </dgm:t>
    </dgm:pt>
    <dgm:pt modelId="{E5F91926-2628-6449-8A19-22286A68B841}" type="pres">
      <dgm:prSet presAssocID="{13EF5D11-1809-C440-ACCD-1476A4FF6E14}" presName="composite" presStyleCnt="0"/>
      <dgm:spPr/>
    </dgm:pt>
    <dgm:pt modelId="{6588D3AA-DD16-6943-8AFF-68A652D1EF91}" type="pres">
      <dgm:prSet presAssocID="{13EF5D11-1809-C440-ACCD-1476A4FF6E14}" presName="parTx" presStyleLbl="alignNode1" presStyleIdx="0" presStyleCnt="1">
        <dgm:presLayoutVars>
          <dgm:chMax val="0"/>
          <dgm:chPref val="0"/>
          <dgm:bulletEnabled val="1"/>
        </dgm:presLayoutVars>
      </dgm:prSet>
      <dgm:spPr/>
      <dgm:t>
        <a:bodyPr/>
        <a:lstStyle/>
        <a:p>
          <a:endParaRPr lang="en-US"/>
        </a:p>
      </dgm:t>
    </dgm:pt>
    <dgm:pt modelId="{D9B88910-913F-0A46-A4B5-4E797710B40C}" type="pres">
      <dgm:prSet presAssocID="{13EF5D11-1809-C440-ACCD-1476A4FF6E14}" presName="desTx" presStyleLbl="alignAccFollowNode1" presStyleIdx="0" presStyleCnt="1" custScaleY="101824" custLinFactNeighborX="0" custLinFactNeighborY="-679">
        <dgm:presLayoutVars>
          <dgm:bulletEnabled val="1"/>
        </dgm:presLayoutVars>
      </dgm:prSet>
      <dgm:spPr/>
      <dgm:t>
        <a:bodyPr/>
        <a:lstStyle/>
        <a:p>
          <a:endParaRPr lang="en-US"/>
        </a:p>
      </dgm:t>
    </dgm:pt>
  </dgm:ptLst>
  <dgm:cxnLst>
    <dgm:cxn modelId="{7926C359-96EF-5A46-9BB9-BD27A27CBF95}" type="presOf" srcId="{84BCA072-661A-6248-9EB9-FD38E64F8CCE}" destId="{D9B88910-913F-0A46-A4B5-4E797710B40C}" srcOrd="0" destOrd="1" presId="urn:microsoft.com/office/officeart/2005/8/layout/hList1"/>
    <dgm:cxn modelId="{B31C3BC2-2BE8-FC41-A26F-08C1F4EBEB68}" srcId="{13EF5D11-1809-C440-ACCD-1476A4FF6E14}" destId="{515D05D1-51E8-C647-85C3-B7A3A43165AA}" srcOrd="8" destOrd="0" parTransId="{DA1BD07A-855B-2749-8EBD-0C1B3C9412E3}" sibTransId="{85540C4A-5B2E-1142-A256-E268C575F669}"/>
    <dgm:cxn modelId="{A8A424A6-CCBC-9D49-9E4F-45C6809633AD}" srcId="{13EF5D11-1809-C440-ACCD-1476A4FF6E14}" destId="{E6FAA5B0-FF6F-DA48-B013-4D4B33A7CE36}" srcOrd="0" destOrd="0" parTransId="{6924D2A6-A23D-0942-9E51-EBB40335CAEF}" sibTransId="{DE4DA36A-4BDE-7640-AED5-09FF5AA8F7B2}"/>
    <dgm:cxn modelId="{98029A40-8AF5-F94D-81ED-196615D3CBFE}" type="presOf" srcId="{A0193ABB-FA40-4344-A424-C6AD4A299419}" destId="{D9B88910-913F-0A46-A4B5-4E797710B40C}" srcOrd="0" destOrd="4" presId="urn:microsoft.com/office/officeart/2005/8/layout/hList1"/>
    <dgm:cxn modelId="{1EBD0871-FF48-41C2-B96F-0BA21EB70B40}" srcId="{13EF5D11-1809-C440-ACCD-1476A4FF6E14}" destId="{E419B4ED-67A6-48C7-B05B-C22311B9A6C7}" srcOrd="14" destOrd="0" parTransId="{BC37A481-7E0E-4FCD-A3DC-4397DC7CD1AE}" sibTransId="{AE32FAFD-553C-4D81-9021-C8EEC09CDD31}"/>
    <dgm:cxn modelId="{5C239685-375C-3F46-8825-34E9231E7FE5}" srcId="{13EF5D11-1809-C440-ACCD-1476A4FF6E14}" destId="{3D5D4BAA-62E7-C64E-A8EF-0204FD15E5D8}" srcOrd="5" destOrd="0" parTransId="{602994EF-D421-EC48-A80D-10F4C68C6725}" sibTransId="{ED3507C7-3BA2-944D-81E0-ACDA73EFA9F1}"/>
    <dgm:cxn modelId="{29F43AFD-D5D7-9145-AC7D-E3FAAFEC5AAD}" type="presOf" srcId="{4A93E6C4-9AE8-4146-B11F-2E361EDD1847}" destId="{D9B88910-913F-0A46-A4B5-4E797710B40C}" srcOrd="0" destOrd="2" presId="urn:microsoft.com/office/officeart/2005/8/layout/hList1"/>
    <dgm:cxn modelId="{15B58038-E1B8-6B44-89C5-6FA1509948D5}" type="presOf" srcId="{24680AD8-EA5A-D944-8CB3-35CFF83CD871}" destId="{D9B88910-913F-0A46-A4B5-4E797710B40C}" srcOrd="0" destOrd="10" presId="urn:microsoft.com/office/officeart/2005/8/layout/hList1"/>
    <dgm:cxn modelId="{A23E8B30-0724-094E-99C4-DD8A74DFE8F1}" srcId="{13EF5D11-1809-C440-ACCD-1476A4FF6E14}" destId="{60450DEA-2FB9-D442-A098-5B3D5C559240}" srcOrd="16" destOrd="0" parTransId="{49EEF51C-DA4E-2B4F-9B54-11408C46CB3E}" sibTransId="{959A3276-64EA-C744-A9A8-BE49B943E102}"/>
    <dgm:cxn modelId="{36B15900-0F7F-144D-ACCE-DA5CEBA4C06E}" type="presOf" srcId="{4B735116-9200-2345-A420-3EAD8D547620}" destId="{D9B88910-913F-0A46-A4B5-4E797710B40C}" srcOrd="0" destOrd="13" presId="urn:microsoft.com/office/officeart/2005/8/layout/hList1"/>
    <dgm:cxn modelId="{381E5074-AF25-4248-9288-2BA7C8C05293}" srcId="{13EF5D11-1809-C440-ACCD-1476A4FF6E14}" destId="{B3FBA032-DFA7-A94E-9FF7-7183B2691A62}" srcOrd="7" destOrd="0" parTransId="{1F8F45F7-E485-5346-8984-BF24FD040C22}" sibTransId="{4F2C79A0-9E1F-3048-96CE-F9BC27EB85FD}"/>
    <dgm:cxn modelId="{9E6CB200-7D5B-D045-BC9C-7F274E35E052}" type="presOf" srcId="{1F3929EE-8C2D-4043-A153-07A3F810A968}" destId="{C6D3E067-D559-1D4E-993C-CA24F6F9F3AE}" srcOrd="0" destOrd="0" presId="urn:microsoft.com/office/officeart/2005/8/layout/hList1"/>
    <dgm:cxn modelId="{780DECEB-F3F3-DB4E-AA34-77EB3F4D4C26}" srcId="{13EF5D11-1809-C440-ACCD-1476A4FF6E14}" destId="{8F5DFF8A-053B-E844-A6A4-F27F2A45E50D}" srcOrd="12" destOrd="0" parTransId="{F32AA276-D32A-A344-ACDD-BC70A8FBAF90}" sibTransId="{2B9159A8-4A17-0A4E-A3BB-94CB2EE0DDAA}"/>
    <dgm:cxn modelId="{14A388E2-1E06-B241-9302-4B875D82B946}" type="presOf" srcId="{60450DEA-2FB9-D442-A098-5B3D5C559240}" destId="{D9B88910-913F-0A46-A4B5-4E797710B40C}" srcOrd="0" destOrd="16" presId="urn:microsoft.com/office/officeart/2005/8/layout/hList1"/>
    <dgm:cxn modelId="{A7A0C474-756D-ED41-B583-20A7DE61D305}" type="presOf" srcId="{C2851452-F219-554A-B8B8-BBB9007EA190}" destId="{D9B88910-913F-0A46-A4B5-4E797710B40C}" srcOrd="0" destOrd="6" presId="urn:microsoft.com/office/officeart/2005/8/layout/hList1"/>
    <dgm:cxn modelId="{9C319F36-2DA9-44EF-A62F-E7CA5011A21F}" type="presOf" srcId="{E419B4ED-67A6-48C7-B05B-C22311B9A6C7}" destId="{D9B88910-913F-0A46-A4B5-4E797710B40C}" srcOrd="0" destOrd="14" presId="urn:microsoft.com/office/officeart/2005/8/layout/hList1"/>
    <dgm:cxn modelId="{93FD5C41-2B31-C64D-AE99-9E09390C62C0}" type="presOf" srcId="{13EF5D11-1809-C440-ACCD-1476A4FF6E14}" destId="{6588D3AA-DD16-6943-8AFF-68A652D1EF91}" srcOrd="0" destOrd="0" presId="urn:microsoft.com/office/officeart/2005/8/layout/hList1"/>
    <dgm:cxn modelId="{B72AFA8A-4703-48B2-97BC-A79219AFF26A}" srcId="{13EF5D11-1809-C440-ACCD-1476A4FF6E14}" destId="{79297AD1-365F-43A0-9009-F6F3DD0B10E2}" srcOrd="15" destOrd="0" parTransId="{65EE311E-D7E6-4870-9E15-CE85D5A420C1}" sibTransId="{BD5A58C3-5936-4468-962F-02B44DD9BC45}"/>
    <dgm:cxn modelId="{D3136E5B-495E-6343-B372-B574701CE233}" type="presOf" srcId="{3D5D4BAA-62E7-C64E-A8EF-0204FD15E5D8}" destId="{D9B88910-913F-0A46-A4B5-4E797710B40C}" srcOrd="0" destOrd="5" presId="urn:microsoft.com/office/officeart/2005/8/layout/hList1"/>
    <dgm:cxn modelId="{C1F47202-94B8-410E-BC2C-34BCAB721D00}" type="presOf" srcId="{79297AD1-365F-43A0-9009-F6F3DD0B10E2}" destId="{D9B88910-913F-0A46-A4B5-4E797710B40C}" srcOrd="0" destOrd="15" presId="urn:microsoft.com/office/officeart/2005/8/layout/hList1"/>
    <dgm:cxn modelId="{D14F3773-875A-424D-B929-D259255857B6}" srcId="{1F3929EE-8C2D-4043-A153-07A3F810A968}" destId="{13EF5D11-1809-C440-ACCD-1476A4FF6E14}" srcOrd="0" destOrd="0" parTransId="{5E28B470-1296-CC4A-B5E3-D48B74497B0D}" sibTransId="{48D13917-61F3-0F4B-84EF-9A3C4D554679}"/>
    <dgm:cxn modelId="{F70D0268-21DA-8D4F-84D0-B3EF1F44EEFA}" type="presOf" srcId="{8F5DFF8A-053B-E844-A6A4-F27F2A45E50D}" destId="{D9B88910-913F-0A46-A4B5-4E797710B40C}" srcOrd="0" destOrd="12" presId="urn:microsoft.com/office/officeart/2005/8/layout/hList1"/>
    <dgm:cxn modelId="{330A5964-048A-9846-813F-E0F705BFDA9B}" srcId="{13EF5D11-1809-C440-ACCD-1476A4FF6E14}" destId="{4F2444A4-F567-5743-A745-D3E1B7BA60FD}" srcOrd="3" destOrd="0" parTransId="{5D03DD10-E0EF-414A-A90C-626B65CE1644}" sibTransId="{97F8B939-B46A-744D-B838-DDBE513DE843}"/>
    <dgm:cxn modelId="{3698A9EA-C8F9-6440-9630-4DFF2746F103}" srcId="{13EF5D11-1809-C440-ACCD-1476A4FF6E14}" destId="{E7C955D0-BEEC-604C-B30C-A6B800EC969F}" srcOrd="11" destOrd="0" parTransId="{D984E0BC-BB9D-8348-9E6B-43A408D7BCA7}" sibTransId="{B4A77755-E89A-7B45-B3D4-F807D8B32F77}"/>
    <dgm:cxn modelId="{F6BB1686-AF0B-6045-BFED-2470C6AD89AF}" srcId="{13EF5D11-1809-C440-ACCD-1476A4FF6E14}" destId="{C081AE54-023F-8149-86BE-599BB8BAC828}" srcOrd="9" destOrd="0" parTransId="{A46D00AE-D874-8340-9912-3036C6C5DAE0}" sibTransId="{9C9BC905-AFAB-B048-BAEC-1627484FE778}"/>
    <dgm:cxn modelId="{C2219721-5C73-034A-B9DA-46ED09E7816A}" type="presOf" srcId="{4F2444A4-F567-5743-A745-D3E1B7BA60FD}" destId="{D9B88910-913F-0A46-A4B5-4E797710B40C}" srcOrd="0" destOrd="3" presId="urn:microsoft.com/office/officeart/2005/8/layout/hList1"/>
    <dgm:cxn modelId="{F3DFFACF-4975-8648-8B87-89657EDAE6AA}" type="presOf" srcId="{C081AE54-023F-8149-86BE-599BB8BAC828}" destId="{D9B88910-913F-0A46-A4B5-4E797710B40C}" srcOrd="0" destOrd="9" presId="urn:microsoft.com/office/officeart/2005/8/layout/hList1"/>
    <dgm:cxn modelId="{C5BCE772-6E48-694C-995A-16909BF3205A}" type="presOf" srcId="{E7C955D0-BEEC-604C-B30C-A6B800EC969F}" destId="{D9B88910-913F-0A46-A4B5-4E797710B40C}" srcOrd="0" destOrd="11" presId="urn:microsoft.com/office/officeart/2005/8/layout/hList1"/>
    <dgm:cxn modelId="{752E85BE-57E6-AF4A-8802-5D923579797C}" type="presOf" srcId="{E6FAA5B0-FF6F-DA48-B013-4D4B33A7CE36}" destId="{D9B88910-913F-0A46-A4B5-4E797710B40C}" srcOrd="0" destOrd="0" presId="urn:microsoft.com/office/officeart/2005/8/layout/hList1"/>
    <dgm:cxn modelId="{D4FB9C86-20BC-3943-B84A-BF87D16671C7}" srcId="{13EF5D11-1809-C440-ACCD-1476A4FF6E14}" destId="{4B735116-9200-2345-A420-3EAD8D547620}" srcOrd="13" destOrd="0" parTransId="{5D4ED472-8B5D-3849-ABF8-21D16F2F2030}" sibTransId="{B9B1FDCA-5923-C240-8A16-2A109789EDCD}"/>
    <dgm:cxn modelId="{16D45153-3FC4-8E42-BF55-FE35ED27DBE7}" type="presOf" srcId="{B3FBA032-DFA7-A94E-9FF7-7183B2691A62}" destId="{D9B88910-913F-0A46-A4B5-4E797710B40C}" srcOrd="0" destOrd="7" presId="urn:microsoft.com/office/officeart/2005/8/layout/hList1"/>
    <dgm:cxn modelId="{77812BD6-14B5-8A4B-98D7-B80A3AA70EF0}" type="presOf" srcId="{515D05D1-51E8-C647-85C3-B7A3A43165AA}" destId="{D9B88910-913F-0A46-A4B5-4E797710B40C}" srcOrd="0" destOrd="8" presId="urn:microsoft.com/office/officeart/2005/8/layout/hList1"/>
    <dgm:cxn modelId="{172A5B94-29F3-EE42-AE68-3F5B4F680311}" srcId="{13EF5D11-1809-C440-ACCD-1476A4FF6E14}" destId="{84BCA072-661A-6248-9EB9-FD38E64F8CCE}" srcOrd="1" destOrd="0" parTransId="{9B89F65F-4BE0-3343-91D4-9E15093A3E31}" sibTransId="{7F9C760C-EA58-4B4E-B6A8-C4C24CD4B884}"/>
    <dgm:cxn modelId="{144D6964-C814-6342-AB43-EDB5E92DDCB1}" srcId="{13EF5D11-1809-C440-ACCD-1476A4FF6E14}" destId="{24680AD8-EA5A-D944-8CB3-35CFF83CD871}" srcOrd="10" destOrd="0" parTransId="{E1F53B9B-D16F-9A4E-AC2B-5226D03C1EB6}" sibTransId="{5D2DF443-6FD7-7243-925E-1CDE60691320}"/>
    <dgm:cxn modelId="{1F612EF8-A606-7C4C-B0AB-081F1EB16233}" srcId="{13EF5D11-1809-C440-ACCD-1476A4FF6E14}" destId="{4A93E6C4-9AE8-4146-B11F-2E361EDD1847}" srcOrd="2" destOrd="0" parTransId="{C8D3AEF7-05FF-2345-9081-5C81894F40BB}" sibTransId="{1163A03F-092E-DC46-8205-915E2226CC28}"/>
    <dgm:cxn modelId="{34079782-0AE4-9642-865D-98D285B2D6C1}" srcId="{13EF5D11-1809-C440-ACCD-1476A4FF6E14}" destId="{C2851452-F219-554A-B8B8-BBB9007EA190}" srcOrd="6" destOrd="0" parTransId="{02D6730A-ADA7-BC45-92EF-8151E0345067}" sibTransId="{D06C848A-4298-9046-881B-25EFD39511E6}"/>
    <dgm:cxn modelId="{802B0D11-962A-254F-84E0-EF18C7EC93DB}" srcId="{13EF5D11-1809-C440-ACCD-1476A4FF6E14}" destId="{A0193ABB-FA40-4344-A424-C6AD4A299419}" srcOrd="4" destOrd="0" parTransId="{388CAB74-F8BC-BF44-856D-E725EDCDC874}" sibTransId="{AF538F60-80E7-064F-BE58-8BE7C43058C8}"/>
    <dgm:cxn modelId="{8A0F79F1-896C-484F-963D-FED8DD146F57}" type="presParOf" srcId="{C6D3E067-D559-1D4E-993C-CA24F6F9F3AE}" destId="{E5F91926-2628-6449-8A19-22286A68B841}" srcOrd="0" destOrd="0" presId="urn:microsoft.com/office/officeart/2005/8/layout/hList1"/>
    <dgm:cxn modelId="{1C518C00-908B-1045-A95C-87AA0BDB7278}" type="presParOf" srcId="{E5F91926-2628-6449-8A19-22286A68B841}" destId="{6588D3AA-DD16-6943-8AFF-68A652D1EF91}" srcOrd="0" destOrd="0" presId="urn:microsoft.com/office/officeart/2005/8/layout/hList1"/>
    <dgm:cxn modelId="{D790BC9B-11C8-D441-8E57-DC693C6C0FC9}" type="presParOf" srcId="{E5F91926-2628-6449-8A19-22286A68B841}" destId="{D9B88910-913F-0A46-A4B5-4E797710B40C}" srcOrd="1" destOrd="0" presId="urn:microsoft.com/office/officeart/2005/8/layout/hList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88D3AA-DD16-6943-8AFF-68A652D1EF91}">
      <dsp:nvSpPr>
        <dsp:cNvPr id="0" name=""/>
        <dsp:cNvSpPr/>
      </dsp:nvSpPr>
      <dsp:spPr>
        <a:xfrm>
          <a:off x="0" y="124756"/>
          <a:ext cx="3981796" cy="432000"/>
        </a:xfrm>
        <a:prstGeom prst="rect">
          <a:avLst/>
        </a:prstGeom>
        <a:gradFill rotWithShape="0">
          <a:gsLst>
            <a:gs pos="0">
              <a:schemeClr val="accent4">
                <a:shade val="80000"/>
                <a:hueOff val="0"/>
                <a:satOff val="0"/>
                <a:lumOff val="0"/>
                <a:alphaOff val="0"/>
                <a:shade val="51000"/>
                <a:satMod val="130000"/>
              </a:schemeClr>
            </a:gs>
            <a:gs pos="80000">
              <a:schemeClr val="accent4">
                <a:shade val="80000"/>
                <a:hueOff val="0"/>
                <a:satOff val="0"/>
                <a:lumOff val="0"/>
                <a:alphaOff val="0"/>
                <a:shade val="93000"/>
                <a:satMod val="130000"/>
              </a:schemeClr>
            </a:gs>
            <a:gs pos="100000">
              <a:schemeClr val="accent4">
                <a:shade val="80000"/>
                <a:hueOff val="0"/>
                <a:satOff val="0"/>
                <a:lumOff val="0"/>
                <a:alphaOff val="0"/>
                <a:shade val="94000"/>
                <a:satMod val="135000"/>
              </a:schemeClr>
            </a:gs>
          </a:gsLst>
          <a:lin ang="16200000" scaled="0"/>
        </a:gradFill>
        <a:ln w="9525" cap="flat" cmpd="sng" algn="ctr">
          <a:solidFill>
            <a:schemeClr val="accent4">
              <a:shade val="80000"/>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60960" rIns="106680" bIns="60960" numCol="1" spcCol="1270" anchor="ctr" anchorCtr="0">
          <a:noAutofit/>
        </a:bodyPr>
        <a:lstStyle/>
        <a:p>
          <a:pPr lvl="0" algn="ctr" defTabSz="666750" rtl="0">
            <a:lnSpc>
              <a:spcPct val="90000"/>
            </a:lnSpc>
            <a:spcBef>
              <a:spcPct val="0"/>
            </a:spcBef>
            <a:spcAft>
              <a:spcPct val="35000"/>
            </a:spcAft>
          </a:pPr>
          <a:r>
            <a:rPr lang="en-US" sz="1500" kern="1200" dirty="0" smtClean="0">
              <a:solidFill>
                <a:srgbClr val="000000"/>
              </a:solidFill>
            </a:rPr>
            <a:t>Risk Factors</a:t>
          </a:r>
          <a:endParaRPr lang="en-US" sz="1500" kern="1200" dirty="0">
            <a:solidFill>
              <a:srgbClr val="000000"/>
            </a:solidFill>
          </a:endParaRPr>
        </a:p>
      </dsp:txBody>
      <dsp:txXfrm>
        <a:off x="0" y="124756"/>
        <a:ext cx="3981796" cy="432000"/>
      </dsp:txXfrm>
    </dsp:sp>
    <dsp:sp modelId="{D9B88910-913F-0A46-A4B5-4E797710B40C}">
      <dsp:nvSpPr>
        <dsp:cNvPr id="0" name=""/>
        <dsp:cNvSpPr/>
      </dsp:nvSpPr>
      <dsp:spPr>
        <a:xfrm>
          <a:off x="0" y="556756"/>
          <a:ext cx="3981796" cy="5270400"/>
        </a:xfrm>
        <a:prstGeom prst="rect">
          <a:avLst/>
        </a:prstGeom>
        <a:solidFill>
          <a:schemeClr val="accent4">
            <a:alpha val="90000"/>
            <a:tint val="40000"/>
            <a:hueOff val="0"/>
            <a:satOff val="0"/>
            <a:lumOff val="0"/>
            <a:alphaOff val="0"/>
          </a:schemeClr>
        </a:solidFill>
        <a:ln w="9525" cap="flat" cmpd="sng" algn="ctr">
          <a:solidFill>
            <a:schemeClr val="accent4">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rtl="0">
            <a:lnSpc>
              <a:spcPct val="90000"/>
            </a:lnSpc>
            <a:spcBef>
              <a:spcPct val="0"/>
            </a:spcBef>
            <a:spcAft>
              <a:spcPct val="15000"/>
            </a:spcAft>
            <a:buChar char="••"/>
          </a:pPr>
          <a:r>
            <a:rPr lang="en-US" sz="1500" kern="1200" dirty="0" smtClean="0"/>
            <a:t>Academic failure</a:t>
          </a:r>
          <a:endParaRPr lang="en-US" sz="1500" kern="1200" dirty="0"/>
        </a:p>
        <a:p>
          <a:pPr marL="114300" lvl="1" indent="-114300" algn="l" defTabSz="666750" rtl="0">
            <a:lnSpc>
              <a:spcPct val="90000"/>
            </a:lnSpc>
            <a:spcBef>
              <a:spcPct val="0"/>
            </a:spcBef>
            <a:spcAft>
              <a:spcPct val="15000"/>
            </a:spcAft>
            <a:buChar char="••"/>
          </a:pPr>
          <a:r>
            <a:rPr lang="en-US" sz="1500" kern="1200" dirty="0" smtClean="0"/>
            <a:t>Birth complications</a:t>
          </a:r>
          <a:endParaRPr lang="en-US" sz="1500" kern="1200" dirty="0"/>
        </a:p>
        <a:p>
          <a:pPr marL="114300" lvl="1" indent="-114300" algn="l" defTabSz="666750" rtl="0">
            <a:lnSpc>
              <a:spcPct val="90000"/>
            </a:lnSpc>
            <a:spcBef>
              <a:spcPct val="0"/>
            </a:spcBef>
            <a:spcAft>
              <a:spcPct val="15000"/>
            </a:spcAft>
            <a:buChar char="••"/>
          </a:pPr>
          <a:r>
            <a:rPr lang="en-US" sz="1500" kern="1200" dirty="0" smtClean="0"/>
            <a:t>Caring for those who are chronically ill or who have a </a:t>
          </a:r>
          <a:r>
            <a:rPr lang="en-US" sz="1500" kern="1200" dirty="0" err="1" smtClean="0"/>
            <a:t>neurocognitive</a:t>
          </a:r>
          <a:r>
            <a:rPr lang="en-US" sz="1500" kern="1200" dirty="0" smtClean="0"/>
            <a:t> disorder</a:t>
          </a:r>
          <a:endParaRPr lang="en-US" sz="1500" kern="1200" dirty="0"/>
        </a:p>
        <a:p>
          <a:pPr marL="114300" lvl="1" indent="-114300" algn="l" defTabSz="666750" rtl="0">
            <a:lnSpc>
              <a:spcPct val="90000"/>
            </a:lnSpc>
            <a:spcBef>
              <a:spcPct val="0"/>
            </a:spcBef>
            <a:spcAft>
              <a:spcPct val="15000"/>
            </a:spcAft>
            <a:buChar char="••"/>
          </a:pPr>
          <a:r>
            <a:rPr lang="en-US" sz="1500" kern="1200" dirty="0" smtClean="0"/>
            <a:t>Child abuse and neglect</a:t>
          </a:r>
          <a:endParaRPr lang="en-US" sz="1500" kern="1200" dirty="0"/>
        </a:p>
        <a:p>
          <a:pPr marL="114300" lvl="1" indent="-114300" algn="l" defTabSz="666750" rtl="0">
            <a:lnSpc>
              <a:spcPct val="90000"/>
            </a:lnSpc>
            <a:spcBef>
              <a:spcPct val="0"/>
            </a:spcBef>
            <a:spcAft>
              <a:spcPct val="15000"/>
            </a:spcAft>
            <a:buChar char="••"/>
          </a:pPr>
          <a:r>
            <a:rPr lang="en-US" sz="1500" kern="1200" dirty="0" smtClean="0"/>
            <a:t>Chronic insomnia</a:t>
          </a:r>
          <a:endParaRPr lang="en-US" sz="1500" kern="1200" dirty="0"/>
        </a:p>
        <a:p>
          <a:pPr marL="114300" lvl="1" indent="-114300" algn="l" defTabSz="666750" rtl="0">
            <a:lnSpc>
              <a:spcPct val="90000"/>
            </a:lnSpc>
            <a:spcBef>
              <a:spcPct val="0"/>
            </a:spcBef>
            <a:spcAft>
              <a:spcPct val="15000"/>
            </a:spcAft>
            <a:buChar char="••"/>
          </a:pPr>
          <a:r>
            <a:rPr lang="en-US" sz="1500" kern="1200" dirty="0" smtClean="0"/>
            <a:t>Chronic pain</a:t>
          </a:r>
          <a:endParaRPr lang="en-US" sz="1500" kern="1200" dirty="0"/>
        </a:p>
        <a:p>
          <a:pPr marL="114300" lvl="1" indent="-114300" algn="l" defTabSz="666750" rtl="0">
            <a:lnSpc>
              <a:spcPct val="90000"/>
            </a:lnSpc>
            <a:spcBef>
              <a:spcPct val="0"/>
            </a:spcBef>
            <a:spcAft>
              <a:spcPct val="15000"/>
            </a:spcAft>
            <a:buChar char="••"/>
          </a:pPr>
          <a:r>
            <a:rPr lang="en-US" sz="1500" kern="1200" dirty="0" smtClean="0"/>
            <a:t>Family disorganization or conflict</a:t>
          </a:r>
          <a:endParaRPr lang="en-US" sz="1500" kern="1200" dirty="0"/>
        </a:p>
        <a:p>
          <a:pPr marL="114300" lvl="1" indent="-114300" algn="l" defTabSz="666750" rtl="0">
            <a:lnSpc>
              <a:spcPct val="90000"/>
            </a:lnSpc>
            <a:spcBef>
              <a:spcPct val="0"/>
            </a:spcBef>
            <a:spcAft>
              <a:spcPct val="15000"/>
            </a:spcAft>
            <a:buChar char="••"/>
          </a:pPr>
          <a:r>
            <a:rPr lang="en-US" sz="1500" kern="1200" dirty="0" smtClean="0"/>
            <a:t>Low birth weight</a:t>
          </a:r>
          <a:endParaRPr lang="en-US" sz="1500" kern="1200" dirty="0"/>
        </a:p>
        <a:p>
          <a:pPr marL="114300" lvl="1" indent="-114300" algn="l" defTabSz="666750" rtl="0">
            <a:lnSpc>
              <a:spcPct val="90000"/>
            </a:lnSpc>
            <a:spcBef>
              <a:spcPct val="0"/>
            </a:spcBef>
            <a:spcAft>
              <a:spcPct val="15000"/>
            </a:spcAft>
            <a:buChar char="••"/>
          </a:pPr>
          <a:r>
            <a:rPr lang="en-US" sz="1500" kern="1200" dirty="0" smtClean="0"/>
            <a:t>Low socioeconomic status</a:t>
          </a:r>
          <a:endParaRPr lang="en-US" sz="1500" kern="1200" dirty="0"/>
        </a:p>
        <a:p>
          <a:pPr marL="114300" lvl="1" indent="-114300" algn="l" defTabSz="666750" rtl="0">
            <a:lnSpc>
              <a:spcPct val="90000"/>
            </a:lnSpc>
            <a:spcBef>
              <a:spcPct val="0"/>
            </a:spcBef>
            <a:spcAft>
              <a:spcPct val="15000"/>
            </a:spcAft>
            <a:buChar char="••"/>
          </a:pPr>
          <a:r>
            <a:rPr lang="en-US" sz="1500" kern="1200" dirty="0" smtClean="0"/>
            <a:t>Medical illness</a:t>
          </a:r>
          <a:endParaRPr lang="en-US" sz="1500" kern="1200" dirty="0"/>
        </a:p>
        <a:p>
          <a:pPr marL="114300" lvl="1" indent="-114300" algn="l" defTabSz="666750" rtl="0">
            <a:lnSpc>
              <a:spcPct val="90000"/>
            </a:lnSpc>
            <a:spcBef>
              <a:spcPct val="0"/>
            </a:spcBef>
            <a:spcAft>
              <a:spcPct val="15000"/>
            </a:spcAft>
            <a:buChar char="••"/>
          </a:pPr>
          <a:r>
            <a:rPr lang="en-US" sz="1500" kern="1200" dirty="0" smtClean="0"/>
            <a:t>Neurochemical imbalance</a:t>
          </a:r>
          <a:endParaRPr lang="en-US" sz="1500" kern="1200" dirty="0"/>
        </a:p>
        <a:p>
          <a:pPr marL="114300" lvl="1" indent="-114300" algn="l" defTabSz="666750" rtl="0">
            <a:lnSpc>
              <a:spcPct val="90000"/>
            </a:lnSpc>
            <a:spcBef>
              <a:spcPct val="0"/>
            </a:spcBef>
            <a:spcAft>
              <a:spcPct val="15000"/>
            </a:spcAft>
            <a:buChar char="••"/>
          </a:pPr>
          <a:r>
            <a:rPr lang="en-US" sz="1500" kern="1200" dirty="0" smtClean="0"/>
            <a:t>Parental mental illness</a:t>
          </a:r>
          <a:endParaRPr lang="en-US" sz="1500" kern="1200" dirty="0"/>
        </a:p>
        <a:p>
          <a:pPr marL="114300" lvl="1" indent="-114300" algn="l" defTabSz="666750" rtl="0">
            <a:lnSpc>
              <a:spcPct val="90000"/>
            </a:lnSpc>
            <a:spcBef>
              <a:spcPct val="0"/>
            </a:spcBef>
            <a:spcAft>
              <a:spcPct val="15000"/>
            </a:spcAft>
            <a:buChar char="••"/>
          </a:pPr>
          <a:r>
            <a:rPr lang="en-US" sz="1500" kern="1200" dirty="0" smtClean="0"/>
            <a:t>Parental substance abuse</a:t>
          </a:r>
          <a:endParaRPr lang="en-US" sz="1500" kern="1200" dirty="0"/>
        </a:p>
        <a:p>
          <a:pPr marL="114300" lvl="1" indent="-114300" algn="l" defTabSz="666750" rtl="0">
            <a:lnSpc>
              <a:spcPct val="90000"/>
            </a:lnSpc>
            <a:spcBef>
              <a:spcPct val="0"/>
            </a:spcBef>
            <a:spcAft>
              <a:spcPct val="15000"/>
            </a:spcAft>
            <a:buChar char="••"/>
          </a:pPr>
          <a:r>
            <a:rPr lang="en-US" sz="1500" kern="1200" dirty="0" smtClean="0"/>
            <a:t>Personal loss and bereavement</a:t>
          </a:r>
          <a:endParaRPr lang="en-US" sz="1500" kern="1200" dirty="0"/>
        </a:p>
        <a:p>
          <a:pPr marL="114300" lvl="1" indent="-114300" algn="l" defTabSz="666750" rtl="0">
            <a:lnSpc>
              <a:spcPct val="90000"/>
            </a:lnSpc>
            <a:spcBef>
              <a:spcPct val="0"/>
            </a:spcBef>
            <a:spcAft>
              <a:spcPct val="15000"/>
            </a:spcAft>
            <a:buChar char="••"/>
          </a:pPr>
          <a:r>
            <a:rPr lang="en-US" sz="1500" kern="1200" dirty="0" smtClean="0"/>
            <a:t>Poor work skills and habits</a:t>
          </a:r>
          <a:endParaRPr lang="en-US" sz="1500" kern="1200" dirty="0"/>
        </a:p>
        <a:p>
          <a:pPr marL="114300" lvl="1" indent="-114300" algn="l" defTabSz="666750" rtl="0">
            <a:lnSpc>
              <a:spcPct val="90000"/>
            </a:lnSpc>
            <a:spcBef>
              <a:spcPct val="0"/>
            </a:spcBef>
            <a:spcAft>
              <a:spcPct val="15000"/>
            </a:spcAft>
            <a:buChar char="••"/>
          </a:pPr>
          <a:r>
            <a:rPr lang="en-US" sz="1500" kern="1200" dirty="0" smtClean="0"/>
            <a:t>Reading disabilities</a:t>
          </a:r>
          <a:endParaRPr lang="en-US" sz="1500" kern="1200" dirty="0"/>
        </a:p>
        <a:p>
          <a:pPr marL="114300" lvl="1" indent="-114300" algn="l" defTabSz="666750" rtl="0">
            <a:lnSpc>
              <a:spcPct val="90000"/>
            </a:lnSpc>
            <a:spcBef>
              <a:spcPct val="0"/>
            </a:spcBef>
            <a:spcAft>
              <a:spcPct val="15000"/>
            </a:spcAft>
            <a:buChar char="••"/>
          </a:pPr>
          <a:r>
            <a:rPr lang="en-US" sz="1500" kern="1200" dirty="0" smtClean="0"/>
            <a:t>Sensory disabilities</a:t>
          </a:r>
          <a:endParaRPr lang="en-US" sz="1500" kern="1200" dirty="0"/>
        </a:p>
        <a:p>
          <a:pPr marL="114300" lvl="1" indent="-114300" algn="l" defTabSz="666750" rtl="0">
            <a:lnSpc>
              <a:spcPct val="90000"/>
            </a:lnSpc>
            <a:spcBef>
              <a:spcPct val="0"/>
            </a:spcBef>
            <a:spcAft>
              <a:spcPct val="15000"/>
            </a:spcAft>
            <a:buChar char="••"/>
          </a:pPr>
          <a:r>
            <a:rPr lang="en-US" sz="1500" kern="1200" dirty="0" smtClean="0"/>
            <a:t>Social incompetence</a:t>
          </a:r>
          <a:endParaRPr lang="en-US" sz="1500" kern="1200" dirty="0"/>
        </a:p>
        <a:p>
          <a:pPr marL="114300" lvl="1" indent="-114300" algn="l" defTabSz="666750" rtl="0">
            <a:lnSpc>
              <a:spcPct val="90000"/>
            </a:lnSpc>
            <a:spcBef>
              <a:spcPct val="0"/>
            </a:spcBef>
            <a:spcAft>
              <a:spcPct val="15000"/>
            </a:spcAft>
            <a:buChar char="••"/>
          </a:pPr>
          <a:r>
            <a:rPr lang="en-US" sz="1500" kern="1200" dirty="0" smtClean="0"/>
            <a:t>Stressful life events</a:t>
          </a:r>
          <a:endParaRPr lang="en-US" sz="1500" kern="1200" dirty="0"/>
        </a:p>
        <a:p>
          <a:pPr marL="114300" lvl="1" indent="-114300" algn="l" defTabSz="666750" rtl="0">
            <a:lnSpc>
              <a:spcPct val="90000"/>
            </a:lnSpc>
            <a:spcBef>
              <a:spcPct val="0"/>
            </a:spcBef>
            <a:spcAft>
              <a:spcPct val="15000"/>
            </a:spcAft>
            <a:buChar char="••"/>
          </a:pPr>
          <a:r>
            <a:rPr lang="en-US" sz="1500" kern="1200" dirty="0" smtClean="0"/>
            <a:t>Substance abuse</a:t>
          </a:r>
          <a:endParaRPr lang="en-US" sz="1500" kern="1200" dirty="0"/>
        </a:p>
        <a:p>
          <a:pPr marL="114300" lvl="1" indent="-114300" algn="l" defTabSz="666750" rtl="0">
            <a:lnSpc>
              <a:spcPct val="90000"/>
            </a:lnSpc>
            <a:spcBef>
              <a:spcPct val="0"/>
            </a:spcBef>
            <a:spcAft>
              <a:spcPct val="15000"/>
            </a:spcAft>
            <a:buChar char="••"/>
          </a:pPr>
          <a:r>
            <a:rPr lang="en-US" sz="1500" kern="1200" dirty="0" smtClean="0"/>
            <a:t>Trauma experiences</a:t>
          </a:r>
          <a:endParaRPr lang="en-US" sz="1500" kern="1200" dirty="0"/>
        </a:p>
      </dsp:txBody>
      <dsp:txXfrm>
        <a:off x="0" y="556756"/>
        <a:ext cx="3981796" cy="52704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88D3AA-DD16-6943-8AFF-68A652D1EF91}">
      <dsp:nvSpPr>
        <dsp:cNvPr id="0" name=""/>
        <dsp:cNvSpPr/>
      </dsp:nvSpPr>
      <dsp:spPr>
        <a:xfrm>
          <a:off x="0" y="3021"/>
          <a:ext cx="3898669" cy="489600"/>
        </a:xfrm>
        <a:prstGeom prst="rect">
          <a:avLst/>
        </a:prstGeom>
        <a:gradFill rotWithShape="0">
          <a:gsLst>
            <a:gs pos="0">
              <a:schemeClr val="accent4">
                <a:shade val="80000"/>
                <a:hueOff val="0"/>
                <a:satOff val="0"/>
                <a:lumOff val="0"/>
                <a:alphaOff val="0"/>
                <a:shade val="51000"/>
                <a:satMod val="130000"/>
              </a:schemeClr>
            </a:gs>
            <a:gs pos="80000">
              <a:schemeClr val="accent4">
                <a:shade val="80000"/>
                <a:hueOff val="0"/>
                <a:satOff val="0"/>
                <a:lumOff val="0"/>
                <a:alphaOff val="0"/>
                <a:shade val="93000"/>
                <a:satMod val="130000"/>
              </a:schemeClr>
            </a:gs>
            <a:gs pos="100000">
              <a:schemeClr val="accent4">
                <a:shade val="80000"/>
                <a:hueOff val="0"/>
                <a:satOff val="0"/>
                <a:lumOff val="0"/>
                <a:alphaOff val="0"/>
                <a:shade val="94000"/>
                <a:satMod val="135000"/>
              </a:schemeClr>
            </a:gs>
          </a:gsLst>
          <a:lin ang="16200000" scaled="0"/>
        </a:gradFill>
        <a:ln w="9525" cap="flat" cmpd="sng" algn="ctr">
          <a:solidFill>
            <a:schemeClr val="accent4">
              <a:shade val="80000"/>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0904" tIns="69088" rIns="120904" bIns="69088" numCol="1" spcCol="1270" anchor="ctr" anchorCtr="0">
          <a:noAutofit/>
        </a:bodyPr>
        <a:lstStyle/>
        <a:p>
          <a:pPr lvl="0" algn="ctr" defTabSz="755650" rtl="0">
            <a:lnSpc>
              <a:spcPct val="90000"/>
            </a:lnSpc>
            <a:spcBef>
              <a:spcPct val="0"/>
            </a:spcBef>
            <a:spcAft>
              <a:spcPct val="35000"/>
            </a:spcAft>
          </a:pPr>
          <a:r>
            <a:rPr lang="en-US" sz="1700" kern="1200" dirty="0" smtClean="0">
              <a:solidFill>
                <a:srgbClr val="000000"/>
              </a:solidFill>
            </a:rPr>
            <a:t>Protective Factors</a:t>
          </a:r>
          <a:endParaRPr lang="en-US" sz="1700" kern="1200" dirty="0">
            <a:solidFill>
              <a:srgbClr val="000000"/>
            </a:solidFill>
          </a:endParaRPr>
        </a:p>
      </dsp:txBody>
      <dsp:txXfrm>
        <a:off x="0" y="3021"/>
        <a:ext cx="3898669" cy="489600"/>
      </dsp:txXfrm>
    </dsp:sp>
    <dsp:sp modelId="{D9B88910-913F-0A46-A4B5-4E797710B40C}">
      <dsp:nvSpPr>
        <dsp:cNvPr id="0" name=""/>
        <dsp:cNvSpPr/>
      </dsp:nvSpPr>
      <dsp:spPr>
        <a:xfrm>
          <a:off x="0" y="410266"/>
          <a:ext cx="3898669" cy="5270720"/>
        </a:xfrm>
        <a:prstGeom prst="rect">
          <a:avLst/>
        </a:prstGeom>
        <a:solidFill>
          <a:schemeClr val="accent4">
            <a:alpha val="90000"/>
            <a:tint val="40000"/>
            <a:hueOff val="0"/>
            <a:satOff val="0"/>
            <a:lumOff val="0"/>
            <a:alphaOff val="0"/>
          </a:schemeClr>
        </a:solidFill>
        <a:ln w="9525" cap="flat" cmpd="sng" algn="ctr">
          <a:solidFill>
            <a:schemeClr val="accent4">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rtl="0">
            <a:lnSpc>
              <a:spcPct val="90000"/>
            </a:lnSpc>
            <a:spcBef>
              <a:spcPct val="0"/>
            </a:spcBef>
            <a:spcAft>
              <a:spcPct val="15000"/>
            </a:spcAft>
            <a:buChar char="••"/>
          </a:pPr>
          <a:r>
            <a:rPr lang="en-US" sz="1600" kern="1200" dirty="0" smtClean="0"/>
            <a:t>Aerobic exercise</a:t>
          </a:r>
          <a:endParaRPr lang="en-US" sz="1600" kern="1200" dirty="0"/>
        </a:p>
        <a:p>
          <a:pPr marL="171450" lvl="1" indent="-171450" algn="l" defTabSz="711200">
            <a:lnSpc>
              <a:spcPct val="90000"/>
            </a:lnSpc>
            <a:spcBef>
              <a:spcPct val="0"/>
            </a:spcBef>
            <a:spcAft>
              <a:spcPct val="15000"/>
            </a:spcAft>
            <a:buChar char="••"/>
          </a:pPr>
          <a:r>
            <a:rPr lang="en-US" sz="1600" kern="1200" dirty="0" smtClean="0"/>
            <a:t>Community offering empowerment, opportunity, and security</a:t>
          </a:r>
          <a:endParaRPr lang="en-US" sz="1600" kern="1200" dirty="0"/>
        </a:p>
        <a:p>
          <a:pPr marL="171450" lvl="1" indent="-171450" algn="l" defTabSz="711200">
            <a:lnSpc>
              <a:spcPct val="90000"/>
            </a:lnSpc>
            <a:spcBef>
              <a:spcPct val="0"/>
            </a:spcBef>
            <a:spcAft>
              <a:spcPct val="15000"/>
            </a:spcAft>
            <a:buChar char="••"/>
          </a:pPr>
          <a:r>
            <a:rPr lang="en-US" sz="1600" kern="1200" dirty="0" smtClean="0"/>
            <a:t>Economic independence</a:t>
          </a:r>
          <a:endParaRPr lang="en-US" sz="1600" kern="1200" dirty="0"/>
        </a:p>
        <a:p>
          <a:pPr marL="171450" lvl="1" indent="-171450" algn="l" defTabSz="711200">
            <a:lnSpc>
              <a:spcPct val="90000"/>
            </a:lnSpc>
            <a:spcBef>
              <a:spcPct val="0"/>
            </a:spcBef>
            <a:spcAft>
              <a:spcPct val="15000"/>
            </a:spcAft>
            <a:buChar char="••"/>
          </a:pPr>
          <a:r>
            <a:rPr lang="en-US" sz="1600" kern="1200" dirty="0" smtClean="0"/>
            <a:t>Effective parenting</a:t>
          </a:r>
          <a:endParaRPr lang="en-US" sz="1600" kern="1200" dirty="0"/>
        </a:p>
        <a:p>
          <a:pPr marL="171450" lvl="1" indent="-171450" algn="l" defTabSz="711200">
            <a:lnSpc>
              <a:spcPct val="90000"/>
            </a:lnSpc>
            <a:spcBef>
              <a:spcPct val="0"/>
            </a:spcBef>
            <a:spcAft>
              <a:spcPct val="15000"/>
            </a:spcAft>
            <a:buChar char="••"/>
          </a:pPr>
          <a:r>
            <a:rPr lang="en-US" sz="1600" kern="1200" dirty="0" smtClean="0"/>
            <a:t>Feelings of mastery and control</a:t>
          </a:r>
          <a:endParaRPr lang="en-US" sz="1600" kern="1200" dirty="0"/>
        </a:p>
        <a:p>
          <a:pPr marL="171450" lvl="1" indent="-171450" algn="l" defTabSz="711200">
            <a:lnSpc>
              <a:spcPct val="90000"/>
            </a:lnSpc>
            <a:spcBef>
              <a:spcPct val="0"/>
            </a:spcBef>
            <a:spcAft>
              <a:spcPct val="15000"/>
            </a:spcAft>
            <a:buChar char="••"/>
          </a:pPr>
          <a:r>
            <a:rPr lang="en-US" sz="1600" kern="1200" smtClean="0"/>
            <a:t>Feelings of security</a:t>
          </a:r>
          <a:endParaRPr lang="en-US" sz="1600" kern="1200"/>
        </a:p>
        <a:p>
          <a:pPr marL="171450" lvl="1" indent="-171450" algn="l" defTabSz="711200">
            <a:lnSpc>
              <a:spcPct val="90000"/>
            </a:lnSpc>
            <a:spcBef>
              <a:spcPct val="0"/>
            </a:spcBef>
            <a:spcAft>
              <a:spcPct val="15000"/>
            </a:spcAft>
            <a:buChar char="••"/>
          </a:pPr>
          <a:r>
            <a:rPr lang="en-US" sz="1600" kern="1200" dirty="0" smtClean="0"/>
            <a:t>Literacy</a:t>
          </a:r>
          <a:endParaRPr lang="en-US" sz="1600" kern="1200" dirty="0"/>
        </a:p>
        <a:p>
          <a:pPr marL="171450" lvl="1" indent="-171450" algn="l" defTabSz="711200">
            <a:lnSpc>
              <a:spcPct val="90000"/>
            </a:lnSpc>
            <a:spcBef>
              <a:spcPct val="0"/>
            </a:spcBef>
            <a:spcAft>
              <a:spcPct val="15000"/>
            </a:spcAft>
            <a:buChar char="••"/>
          </a:pPr>
          <a:r>
            <a:rPr lang="en-US" sz="1600" kern="1200" dirty="0" smtClean="0"/>
            <a:t>Positive attachment and early bonding</a:t>
          </a:r>
          <a:endParaRPr lang="en-US" sz="1600" kern="1200" dirty="0"/>
        </a:p>
        <a:p>
          <a:pPr marL="171450" lvl="1" indent="-171450" algn="l" defTabSz="711200">
            <a:lnSpc>
              <a:spcPct val="90000"/>
            </a:lnSpc>
            <a:spcBef>
              <a:spcPct val="0"/>
            </a:spcBef>
            <a:spcAft>
              <a:spcPct val="15000"/>
            </a:spcAft>
            <a:buChar char="••"/>
          </a:pPr>
          <a:r>
            <a:rPr lang="en-US" sz="1600" kern="1200" dirty="0" smtClean="0"/>
            <a:t>Positive parent-child relationships</a:t>
          </a:r>
          <a:endParaRPr lang="en-US" sz="1600" kern="1200" dirty="0"/>
        </a:p>
        <a:p>
          <a:pPr marL="171450" lvl="1" indent="-171450" algn="l" defTabSz="711200">
            <a:lnSpc>
              <a:spcPct val="90000"/>
            </a:lnSpc>
            <a:spcBef>
              <a:spcPct val="0"/>
            </a:spcBef>
            <a:spcAft>
              <a:spcPct val="15000"/>
            </a:spcAft>
            <a:buChar char="••"/>
          </a:pPr>
          <a:r>
            <a:rPr lang="en-US" sz="1600" kern="1200" dirty="0" smtClean="0"/>
            <a:t>Problem-solving skills</a:t>
          </a:r>
          <a:endParaRPr lang="en-US" sz="1600" kern="1200" dirty="0"/>
        </a:p>
        <a:p>
          <a:pPr marL="171450" lvl="1" indent="-171450" algn="l" defTabSz="711200">
            <a:lnSpc>
              <a:spcPct val="90000"/>
            </a:lnSpc>
            <a:spcBef>
              <a:spcPct val="0"/>
            </a:spcBef>
            <a:spcAft>
              <a:spcPct val="15000"/>
            </a:spcAft>
            <a:buChar char="••"/>
          </a:pPr>
          <a:r>
            <a:rPr lang="en-US" sz="1600" kern="1200" dirty="0" smtClean="0"/>
            <a:t>Resilient coping with stress and adversity</a:t>
          </a:r>
          <a:endParaRPr lang="en-US" sz="1600" kern="1200" dirty="0"/>
        </a:p>
        <a:p>
          <a:pPr marL="171450" lvl="1" indent="-171450" algn="l" defTabSz="711200">
            <a:lnSpc>
              <a:spcPct val="90000"/>
            </a:lnSpc>
            <a:spcBef>
              <a:spcPct val="0"/>
            </a:spcBef>
            <a:spcAft>
              <a:spcPct val="15000"/>
            </a:spcAft>
            <a:buChar char="••"/>
          </a:pPr>
          <a:r>
            <a:rPr lang="en-US" sz="1600" kern="1200" dirty="0" smtClean="0"/>
            <a:t>Self-esteem</a:t>
          </a:r>
          <a:endParaRPr lang="en-US" sz="1600" kern="1200" dirty="0"/>
        </a:p>
        <a:p>
          <a:pPr marL="171450" lvl="1" indent="-171450" algn="l" defTabSz="711200">
            <a:lnSpc>
              <a:spcPct val="90000"/>
            </a:lnSpc>
            <a:spcBef>
              <a:spcPct val="0"/>
            </a:spcBef>
            <a:spcAft>
              <a:spcPct val="15000"/>
            </a:spcAft>
            <a:buChar char="••"/>
          </a:pPr>
          <a:r>
            <a:rPr lang="en-US" sz="1600" kern="1200" dirty="0" smtClean="0"/>
            <a:t>Social and work skills</a:t>
          </a:r>
          <a:endParaRPr lang="en-US" sz="1600" kern="1200" dirty="0"/>
        </a:p>
        <a:p>
          <a:pPr marL="171450" lvl="1" indent="-171450" algn="l" defTabSz="711200">
            <a:lnSpc>
              <a:spcPct val="90000"/>
            </a:lnSpc>
            <a:spcBef>
              <a:spcPct val="0"/>
            </a:spcBef>
            <a:spcAft>
              <a:spcPct val="15000"/>
            </a:spcAft>
            <a:buChar char="••"/>
          </a:pPr>
          <a:r>
            <a:rPr lang="en-US" sz="1600" kern="1200" dirty="0" smtClean="0"/>
            <a:t>Social support from family and friends</a:t>
          </a:r>
          <a:endParaRPr lang="en-US" sz="1600" kern="1200" dirty="0"/>
        </a:p>
        <a:p>
          <a:pPr marL="171450" lvl="1" indent="-171450" algn="l" defTabSz="711200">
            <a:lnSpc>
              <a:spcPct val="90000"/>
            </a:lnSpc>
            <a:spcBef>
              <a:spcPct val="0"/>
            </a:spcBef>
            <a:spcAft>
              <a:spcPct val="15000"/>
            </a:spcAft>
            <a:buChar char="••"/>
          </a:pPr>
          <a:r>
            <a:rPr lang="en-US" sz="1600" kern="1200" dirty="0" smtClean="0"/>
            <a:t>Adequate sleep</a:t>
          </a:r>
          <a:endParaRPr lang="en-US" sz="1600" kern="1200" dirty="0"/>
        </a:p>
        <a:p>
          <a:pPr marL="171450" lvl="1" indent="-171450" algn="l" defTabSz="711200">
            <a:lnSpc>
              <a:spcPct val="90000"/>
            </a:lnSpc>
            <a:spcBef>
              <a:spcPct val="0"/>
            </a:spcBef>
            <a:spcAft>
              <a:spcPct val="15000"/>
            </a:spcAft>
            <a:buChar char="••"/>
          </a:pPr>
          <a:r>
            <a:rPr lang="en-US" sz="1600" kern="1200" dirty="0" smtClean="0"/>
            <a:t>Religious involvement</a:t>
          </a:r>
          <a:endParaRPr lang="en-US" sz="1600" kern="1200" dirty="0"/>
        </a:p>
        <a:p>
          <a:pPr marL="114300" lvl="1" indent="-114300" algn="l" defTabSz="622300">
            <a:lnSpc>
              <a:spcPct val="90000"/>
            </a:lnSpc>
            <a:spcBef>
              <a:spcPct val="0"/>
            </a:spcBef>
            <a:spcAft>
              <a:spcPct val="15000"/>
            </a:spcAft>
            <a:buChar char="••"/>
          </a:pPr>
          <a:r>
            <a:rPr lang="en-US" sz="1400" kern="1200" baseline="30000" dirty="0" smtClean="0"/>
            <a:t>I </a:t>
          </a:r>
          <a:r>
            <a:rPr lang="en-US" sz="1400" kern="1200" baseline="30000" dirty="0" err="1" smtClean="0"/>
            <a:t>Thess</a:t>
          </a:r>
          <a:r>
            <a:rPr lang="en-US" sz="1400" kern="1200" baseline="30000" dirty="0" smtClean="0"/>
            <a:t> 5: 16 </a:t>
          </a:r>
          <a:r>
            <a:rPr lang="en-US" sz="1400" kern="1200" dirty="0" smtClean="0"/>
            <a:t>Rejoice always, </a:t>
          </a:r>
          <a:r>
            <a:rPr lang="en-US" sz="1400" kern="1200" baseline="30000" dirty="0" smtClean="0"/>
            <a:t>17 </a:t>
          </a:r>
          <a:r>
            <a:rPr lang="en-US" sz="1400" kern="1200" dirty="0" smtClean="0"/>
            <a:t>pray continually, </a:t>
          </a:r>
          <a:r>
            <a:rPr lang="en-US" sz="1400" kern="1200" baseline="30000" dirty="0" smtClean="0"/>
            <a:t>18 </a:t>
          </a:r>
          <a:r>
            <a:rPr lang="en-US" sz="1400" kern="1200" dirty="0" smtClean="0"/>
            <a:t>give thanks in all circumstances; for this is God’s will for you in Christ Jesus.</a:t>
          </a:r>
          <a:endParaRPr lang="en-US" sz="1400" kern="1200" dirty="0"/>
        </a:p>
      </dsp:txBody>
      <dsp:txXfrm>
        <a:off x="0" y="410266"/>
        <a:ext cx="3898669" cy="527072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D8D874E-E9D5-433B-A149-BDF6BFDD40A8}" type="datetimeFigureOut">
              <a:rPr lang="en-US" smtClean="0"/>
              <a:pPr/>
              <a:t>9/3/2021</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0DCAA22-461C-45B4-A301-BFCA580174EF}" type="slidenum">
              <a:rPr lang="en-US" smtClean="0"/>
              <a:pPr/>
              <a:t>‹#›</a:t>
            </a:fld>
            <a:endParaRPr lang="en-US" dirty="0"/>
          </a:p>
        </p:txBody>
      </p:sp>
    </p:spTree>
    <p:extLst>
      <p:ext uri="{BB962C8B-B14F-4D97-AF65-F5344CB8AC3E}">
        <p14:creationId xmlns:p14="http://schemas.microsoft.com/office/powerpoint/2010/main" val="490192266"/>
      </p:ext>
    </p:extLst>
  </p:cSld>
  <p:clrMap bg1="lt1" tx1="dk1" bg2="lt2" tx2="dk2" accent1="accent1" accent2="accent2" accent3="accent3" accent4="accent4" accent5="accent5" accent6="accent6" hlink="hlink" folHlink="folHlink"/>
</p:handoutMaster>
</file>

<file path=ppt/media/image10.jpeg>
</file>

<file path=ppt/media/image11.jpg>
</file>

<file path=ppt/media/image12.jpeg>
</file>

<file path=ppt/media/image13.jpeg>
</file>

<file path=ppt/media/image14.jpeg>
</file>

<file path=ppt/media/image15.JPG>
</file>

<file path=ppt/media/image16.JPG>
</file>

<file path=ppt/media/image2.png>
</file>

<file path=ppt/media/image3.jpeg>
</file>

<file path=ppt/media/image4.jpeg>
</file>

<file path=ppt/media/image5.jpeg>
</file>

<file path=ppt/media/image6.jpg>
</file>

<file path=ppt/media/image7.jpeg>
</file>

<file path=ppt/media/image8.jpeg>
</file>

<file path=ppt/media/image9.jpeg>
</file>

<file path=ppt/media/media1.m4a>
</file>

<file path=ppt/media/media2.m4a>
</file>

<file path=ppt/media/media3.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051F04-9E25-42C3-8BC5-EC2E8469D95E}" type="datetimeFigureOut">
              <a:rPr lang="en-US" smtClean="0"/>
              <a:pPr/>
              <a:t>9/3/2021</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73D6722-9B4D-4E29-B226-C325925A8118}" type="slidenum">
              <a:rPr lang="en-US" smtClean="0"/>
              <a:pPr/>
              <a:t>‹#›</a:t>
            </a:fld>
            <a:endParaRPr lang="en-US" dirty="0"/>
          </a:p>
        </p:txBody>
      </p:sp>
    </p:spTree>
    <p:extLst>
      <p:ext uri="{BB962C8B-B14F-4D97-AF65-F5344CB8AC3E}">
        <p14:creationId xmlns:p14="http://schemas.microsoft.com/office/powerpoint/2010/main" val="352959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3" Type="http://schemas.openxmlformats.org/officeDocument/2006/relationships/hyperlink" Target="http://www.suicidepreventionlifeline.org/" TargetMode="External"/><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t>If this PowerPoint presentation contains mathematical equations, you may need to check that your computer has the following installed:</a:t>
            </a:r>
          </a:p>
          <a:p>
            <a:pPr marL="0" marR="0" indent="0" algn="l" defTabSz="914400" rtl="0" eaLnBrk="1" fontAlgn="auto" latinLnBrk="0" hangingPunct="1">
              <a:lnSpc>
                <a:spcPct val="100000"/>
              </a:lnSpc>
              <a:spcBef>
                <a:spcPts val="0"/>
              </a:spcBef>
              <a:spcAft>
                <a:spcPts val="0"/>
              </a:spcAft>
              <a:buClrTx/>
              <a:buSzTx/>
              <a:buFontTx/>
              <a:buNone/>
              <a:tabLst/>
              <a:defRPr/>
            </a:pPr>
            <a:r>
              <a:rPr lang="en-IN" dirty="0"/>
              <a:t>1) </a:t>
            </a:r>
            <a:r>
              <a:rPr lang="en-IN" dirty="0" err="1"/>
              <a:t>MathType</a:t>
            </a:r>
            <a:r>
              <a:rPr lang="en-IN" dirty="0"/>
              <a:t> Plugin</a:t>
            </a:r>
          </a:p>
          <a:p>
            <a:pPr marL="0" marR="0" indent="0" algn="l" defTabSz="914400" rtl="0" eaLnBrk="1" fontAlgn="auto" latinLnBrk="0" hangingPunct="1">
              <a:lnSpc>
                <a:spcPct val="100000"/>
              </a:lnSpc>
              <a:spcBef>
                <a:spcPts val="0"/>
              </a:spcBef>
              <a:spcAft>
                <a:spcPts val="0"/>
              </a:spcAft>
              <a:buClrTx/>
              <a:buSzTx/>
              <a:buFontTx/>
              <a:buNone/>
              <a:tabLst/>
              <a:defRPr/>
            </a:pPr>
            <a:r>
              <a:rPr lang="en-IN" dirty="0"/>
              <a:t>2) Math Player (free versions available)</a:t>
            </a:r>
          </a:p>
          <a:p>
            <a:pPr marL="0" marR="0" indent="0" algn="l" defTabSz="914400" rtl="0" eaLnBrk="1" fontAlgn="auto" latinLnBrk="0" hangingPunct="1">
              <a:lnSpc>
                <a:spcPct val="100000"/>
              </a:lnSpc>
              <a:spcBef>
                <a:spcPts val="0"/>
              </a:spcBef>
              <a:spcAft>
                <a:spcPts val="0"/>
              </a:spcAft>
              <a:buClrTx/>
              <a:buSzTx/>
              <a:buFontTx/>
              <a:buNone/>
              <a:tabLst/>
              <a:defRPr/>
            </a:pPr>
            <a:r>
              <a:rPr lang="en-IN" dirty="0"/>
              <a:t>3) NVDA Reader (free versions available)</a:t>
            </a:r>
            <a:endParaRPr lang="en-US"/>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7</a:t>
            </a:fld>
            <a:endParaRPr lang="en-US" dirty="0"/>
          </a:p>
        </p:txBody>
      </p:sp>
    </p:spTree>
    <p:extLst>
      <p:ext uri="{BB962C8B-B14F-4D97-AF65-F5344CB8AC3E}">
        <p14:creationId xmlns:p14="http://schemas.microsoft.com/office/powerpoint/2010/main" val="14387151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90000"/>
              </a:lnSpc>
              <a:spcBef>
                <a:spcPts val="0"/>
              </a:spcBef>
              <a:spcAft>
                <a:spcPts val="0"/>
              </a:spcAft>
              <a:buClrTx/>
              <a:buSzTx/>
              <a:buFontTx/>
              <a:buNone/>
              <a:tabLst/>
              <a:defRPr/>
            </a:pPr>
            <a:r>
              <a:rPr lang="en-US" altLang="en-US" sz="1200" dirty="0">
                <a:latin typeface="Arial" pitchFamily="34" charset="0"/>
                <a:ea typeface="ＭＳ Ｐゴシック" pitchFamily="34" charset="-128"/>
              </a:rPr>
              <a:t>1) </a:t>
            </a:r>
            <a:r>
              <a:rPr lang="en-US" altLang="en-US" sz="1200" i="1" dirty="0">
                <a:latin typeface="Arial" pitchFamily="34" charset="0"/>
                <a:ea typeface="ＭＳ Ｐゴシック" pitchFamily="34" charset="-128"/>
              </a:rPr>
              <a:t>What do we know about culture and diagnosing mental disorders?</a:t>
            </a:r>
            <a:endParaRPr lang="en-CA" sz="1200" kern="1200" dirty="0">
              <a:solidFill>
                <a:schemeClr val="tx1"/>
              </a:solidFill>
              <a:effectLst/>
              <a:latin typeface="+mn-lt"/>
              <a:ea typeface="+mn-ea"/>
              <a:cs typeface="+mn-cs"/>
            </a:endParaRP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a:t>
            </a:r>
            <a:r>
              <a:rPr lang="en-CA" sz="1200" kern="1200" dirty="0" err="1">
                <a:solidFill>
                  <a:schemeClr val="tx1"/>
                </a:solidFill>
                <a:effectLst/>
                <a:latin typeface="+mn-lt"/>
                <a:ea typeface="+mn-ea"/>
                <a:cs typeface="+mn-cs"/>
              </a:rPr>
              <a:t>i</a:t>
            </a:r>
            <a:r>
              <a:rPr lang="en-CA" sz="1200" kern="1200" dirty="0">
                <a:solidFill>
                  <a:schemeClr val="tx1"/>
                </a:solidFill>
                <a:effectLst/>
                <a:latin typeface="+mn-lt"/>
                <a:ea typeface="+mn-ea"/>
                <a:cs typeface="+mn-cs"/>
              </a:rPr>
              <a:t>)</a:t>
            </a:r>
            <a:r>
              <a:rPr lang="en-US" sz="1200" kern="1200" dirty="0">
                <a:solidFill>
                  <a:schemeClr val="tx1"/>
                </a:solidFill>
                <a:effectLst/>
                <a:latin typeface="Arial" pitchFamily="34" charset="0"/>
                <a:ea typeface="ＭＳ Ｐゴシック" pitchFamily="34" charset="-128"/>
                <a:cs typeface="+mn-cs"/>
              </a:rPr>
              <a:t> </a:t>
            </a:r>
            <a:r>
              <a:rPr lang="en-CA" sz="1200" kern="1200" dirty="0">
                <a:solidFill>
                  <a:schemeClr val="tx1"/>
                </a:solidFill>
                <a:effectLst/>
                <a:latin typeface="+mn-lt"/>
                <a:ea typeface="+mn-ea"/>
                <a:cs typeface="+mn-cs"/>
              </a:rPr>
              <a:t>Throughout much of psychology’s history, the discussion of culture and mental illness often turned to </a:t>
            </a:r>
            <a:r>
              <a:rPr lang="en-CA" sz="1200" b="1" kern="1200" dirty="0">
                <a:solidFill>
                  <a:schemeClr val="tx1"/>
                </a:solidFill>
                <a:effectLst/>
                <a:latin typeface="+mn-lt"/>
                <a:ea typeface="+mn-ea"/>
                <a:cs typeface="+mn-cs"/>
              </a:rPr>
              <a:t>culture-bound syndromes (p. 568)</a:t>
            </a:r>
            <a:r>
              <a:rPr lang="en-CA" sz="1200" i="1" kern="1200" dirty="0">
                <a:solidFill>
                  <a:schemeClr val="tx1"/>
                </a:solidFill>
                <a:effectLst/>
                <a:latin typeface="+mn-lt"/>
                <a:ea typeface="+mn-ea"/>
                <a:cs typeface="+mn-cs"/>
              </a:rPr>
              <a:t>, expressions of distress that are recognized across a given culture but that tend not to appear outside of that culture</a:t>
            </a:r>
            <a:r>
              <a:rPr lang="en-CA" sz="1200" i="0" kern="1200" dirty="0">
                <a:solidFill>
                  <a:schemeClr val="tx1"/>
                </a:solidFill>
                <a:effectLst/>
                <a:latin typeface="+mn-lt"/>
                <a:ea typeface="+mn-ea"/>
                <a:cs typeface="+mn-cs"/>
              </a:rPr>
              <a:t>.</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i="0" kern="1200" dirty="0">
                <a:solidFill>
                  <a:schemeClr val="tx1"/>
                </a:solidFill>
                <a:effectLst/>
                <a:latin typeface="+mn-lt"/>
                <a:ea typeface="+mn-ea"/>
                <a:cs typeface="+mn-cs"/>
              </a:rPr>
              <a:t>		a) </a:t>
            </a:r>
            <a:r>
              <a:rPr lang="en-CA" sz="1200" kern="1200" dirty="0">
                <a:solidFill>
                  <a:schemeClr val="tx1"/>
                </a:solidFill>
                <a:effectLst/>
                <a:latin typeface="+mn-lt"/>
                <a:ea typeface="+mn-ea"/>
                <a:cs typeface="+mn-cs"/>
              </a:rPr>
              <a:t>One such syndrome is known as </a:t>
            </a:r>
            <a:r>
              <a:rPr lang="en-CA" sz="1200" i="1" kern="1200" dirty="0" err="1">
                <a:solidFill>
                  <a:schemeClr val="tx1"/>
                </a:solidFill>
                <a:effectLst/>
                <a:latin typeface="+mn-lt"/>
                <a:ea typeface="+mn-ea"/>
                <a:cs typeface="+mn-cs"/>
              </a:rPr>
              <a:t>ataque</a:t>
            </a:r>
            <a:r>
              <a:rPr lang="en-CA" sz="1200" i="1" kern="1200" dirty="0">
                <a:solidFill>
                  <a:schemeClr val="tx1"/>
                </a:solidFill>
                <a:effectLst/>
                <a:latin typeface="+mn-lt"/>
                <a:ea typeface="+mn-ea"/>
                <a:cs typeface="+mn-cs"/>
              </a:rPr>
              <a:t> de </a:t>
            </a:r>
            <a:r>
              <a:rPr lang="en-CA" sz="1200" i="1" kern="1200" dirty="0" err="1">
                <a:solidFill>
                  <a:schemeClr val="tx1"/>
                </a:solidFill>
                <a:effectLst/>
                <a:latin typeface="+mn-lt"/>
                <a:ea typeface="+mn-ea"/>
                <a:cs typeface="+mn-cs"/>
              </a:rPr>
              <a:t>nervios</a:t>
            </a:r>
            <a:r>
              <a:rPr lang="en-CA" sz="1200" i="1" kern="1200" dirty="0">
                <a:solidFill>
                  <a:schemeClr val="tx1"/>
                </a:solidFill>
                <a:effectLst/>
                <a:latin typeface="+mn-lt"/>
                <a:ea typeface="+mn-ea"/>
                <a:cs typeface="+mn-cs"/>
              </a:rPr>
              <a:t>. </a:t>
            </a:r>
            <a:r>
              <a:rPr lang="en-CA" sz="1200" kern="1200" dirty="0">
                <a:solidFill>
                  <a:schemeClr val="tx1"/>
                </a:solidFill>
                <a:effectLst/>
                <a:latin typeface="+mn-lt"/>
                <a:ea typeface="+mn-ea"/>
                <a:cs typeface="+mn-cs"/>
              </a:rPr>
              <a:t>This disorder, which can occur in Latin American cultures, involves trembling, uncontrollable crying and/or shouting, fainting episodes, and, in some cases, aggressive behaviour.</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b) Another example is </a:t>
            </a:r>
            <a:r>
              <a:rPr lang="en-CA" sz="1200" i="1" kern="1200" dirty="0">
                <a:solidFill>
                  <a:schemeClr val="tx1"/>
                </a:solidFill>
                <a:effectLst/>
                <a:latin typeface="+mn-lt"/>
                <a:ea typeface="+mn-ea"/>
                <a:cs typeface="+mn-cs"/>
              </a:rPr>
              <a:t>neurasthenia </a:t>
            </a:r>
            <a:r>
              <a:rPr lang="en-CA" sz="1200" kern="1200" dirty="0">
                <a:solidFill>
                  <a:schemeClr val="tx1"/>
                </a:solidFill>
                <a:effectLst/>
                <a:latin typeface="+mn-lt"/>
                <a:ea typeface="+mn-ea"/>
                <a:cs typeface="+mn-cs"/>
              </a:rPr>
              <a:t>or </a:t>
            </a:r>
            <a:r>
              <a:rPr lang="en-CA" sz="1200" i="1" kern="1200" dirty="0" err="1">
                <a:solidFill>
                  <a:schemeClr val="tx1"/>
                </a:solidFill>
                <a:effectLst/>
                <a:latin typeface="+mn-lt"/>
                <a:ea typeface="+mn-ea"/>
                <a:cs typeface="+mn-cs"/>
              </a:rPr>
              <a:t>shenjing</a:t>
            </a:r>
            <a:r>
              <a:rPr lang="en-CA" sz="1200" i="1" kern="1200" dirty="0">
                <a:solidFill>
                  <a:schemeClr val="tx1"/>
                </a:solidFill>
                <a:effectLst/>
                <a:latin typeface="+mn-lt"/>
                <a:ea typeface="+mn-ea"/>
                <a:cs typeface="+mn-cs"/>
              </a:rPr>
              <a:t> </a:t>
            </a:r>
            <a:r>
              <a:rPr lang="en-CA" sz="1200" i="1" kern="1200" dirty="0" err="1">
                <a:solidFill>
                  <a:schemeClr val="tx1"/>
                </a:solidFill>
                <a:effectLst/>
                <a:latin typeface="+mn-lt"/>
                <a:ea typeface="+mn-ea"/>
                <a:cs typeface="+mn-cs"/>
              </a:rPr>
              <a:t>shuairuo</a:t>
            </a:r>
            <a:r>
              <a:rPr lang="en-CA" sz="1200" i="1" kern="1200" dirty="0">
                <a:solidFill>
                  <a:schemeClr val="tx1"/>
                </a:solidFill>
                <a:effectLst/>
                <a:latin typeface="+mn-lt"/>
                <a:ea typeface="+mn-ea"/>
                <a:cs typeface="+mn-cs"/>
              </a:rPr>
              <a:t>, </a:t>
            </a:r>
            <a:r>
              <a:rPr lang="en-CA" sz="1200" kern="1200" dirty="0">
                <a:solidFill>
                  <a:schemeClr val="tx1"/>
                </a:solidFill>
                <a:effectLst/>
                <a:latin typeface="+mn-lt"/>
                <a:ea typeface="+mn-ea"/>
                <a:cs typeface="+mn-cs"/>
              </a:rPr>
              <a:t>a relatively common Mandarin Chinese ailment in which a person experiences extreme fatigue, physical weakness, pain, and problems with relaxation after periods of mental effort.</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c) Although illnesses such as </a:t>
            </a:r>
            <a:r>
              <a:rPr lang="en-CA" sz="1200" i="1" kern="1200" dirty="0" err="1">
                <a:solidFill>
                  <a:schemeClr val="tx1"/>
                </a:solidFill>
                <a:effectLst/>
                <a:latin typeface="+mn-lt"/>
                <a:ea typeface="+mn-ea"/>
                <a:cs typeface="+mn-cs"/>
              </a:rPr>
              <a:t>ataque</a:t>
            </a:r>
            <a:r>
              <a:rPr lang="en-CA" sz="1200" i="1" kern="1200" dirty="0">
                <a:solidFill>
                  <a:schemeClr val="tx1"/>
                </a:solidFill>
                <a:effectLst/>
                <a:latin typeface="+mn-lt"/>
                <a:ea typeface="+mn-ea"/>
                <a:cs typeface="+mn-cs"/>
              </a:rPr>
              <a:t> de </a:t>
            </a:r>
            <a:r>
              <a:rPr lang="en-CA" sz="1200" i="1" kern="1200" dirty="0" err="1">
                <a:solidFill>
                  <a:schemeClr val="tx1"/>
                </a:solidFill>
                <a:effectLst/>
                <a:latin typeface="+mn-lt"/>
                <a:ea typeface="+mn-ea"/>
                <a:cs typeface="+mn-cs"/>
              </a:rPr>
              <a:t>nervios</a:t>
            </a:r>
            <a:r>
              <a:rPr lang="en-CA" sz="1200" i="1" kern="1200" dirty="0">
                <a:solidFill>
                  <a:schemeClr val="tx1"/>
                </a:solidFill>
                <a:effectLst/>
                <a:latin typeface="+mn-lt"/>
                <a:ea typeface="+mn-ea"/>
                <a:cs typeface="+mn-cs"/>
              </a:rPr>
              <a:t> </a:t>
            </a:r>
            <a:r>
              <a:rPr lang="en-CA" sz="1200" kern="1200" dirty="0">
                <a:solidFill>
                  <a:schemeClr val="tx1"/>
                </a:solidFill>
                <a:effectLst/>
                <a:latin typeface="+mn-lt"/>
                <a:ea typeface="+mn-ea"/>
                <a:cs typeface="+mn-cs"/>
              </a:rPr>
              <a:t>and </a:t>
            </a:r>
            <a:r>
              <a:rPr lang="en-CA" sz="1200" i="1" kern="1200" dirty="0">
                <a:solidFill>
                  <a:schemeClr val="tx1"/>
                </a:solidFill>
                <a:effectLst/>
                <a:latin typeface="+mn-lt"/>
                <a:ea typeface="+mn-ea"/>
                <a:cs typeface="+mn-cs"/>
              </a:rPr>
              <a:t>neurasthenia </a:t>
            </a:r>
            <a:r>
              <a:rPr lang="en-CA" sz="1200" kern="1200" dirty="0">
                <a:solidFill>
                  <a:schemeClr val="tx1"/>
                </a:solidFill>
                <a:effectLst/>
                <a:latin typeface="+mn-lt"/>
                <a:ea typeface="+mn-ea"/>
                <a:cs typeface="+mn-cs"/>
              </a:rPr>
              <a:t>were both included in the DSM-IV, they were often viewed as interesting windows into a foreign culture rather than useful information that could affect how North Americans of Latino or Chinese heritage could be treated. In other words, culture was often viewed as something that influenced disorders that occurred “over there” rather than disorders that occur “here.” </a:t>
            </a:r>
            <a:endParaRPr lang="en-CA" dirty="0"/>
          </a:p>
          <a:p>
            <a:pPr defTabSz="457200">
              <a:lnSpc>
                <a:spcPct val="80000"/>
              </a:lnSpc>
            </a:pPr>
            <a:endParaRPr lang="en-US" altLang="en-US" sz="1200" dirty="0">
              <a:latin typeface="Arial" pitchFamily="34" charset="0"/>
              <a:ea typeface="ＭＳ Ｐゴシック" pitchFamily="34" charset="-128"/>
            </a:endParaRPr>
          </a:p>
          <a:p>
            <a:pPr marL="0" marR="0" lvl="0" indent="0" algn="l" defTabSz="457200" rtl="0" eaLnBrk="1" fontAlgn="auto" latinLnBrk="0" hangingPunct="1">
              <a:lnSpc>
                <a:spcPct val="90000"/>
              </a:lnSpc>
              <a:spcBef>
                <a:spcPts val="0"/>
              </a:spcBef>
              <a:spcAft>
                <a:spcPts val="0"/>
              </a:spcAft>
              <a:buClrTx/>
              <a:buSzTx/>
              <a:buFontTx/>
              <a:buNone/>
              <a:tabLst/>
              <a:defRPr/>
            </a:pPr>
            <a:r>
              <a:rPr lang="en-US" altLang="en-US" sz="1200" dirty="0">
                <a:latin typeface="Arial" pitchFamily="34" charset="0"/>
                <a:ea typeface="ＭＳ Ｐゴシック" pitchFamily="34" charset="-128"/>
              </a:rPr>
              <a:t>2) </a:t>
            </a:r>
            <a:r>
              <a:rPr lang="en-US" altLang="en-US" sz="1200" i="1" dirty="0">
                <a:latin typeface="Arial" pitchFamily="34" charset="0"/>
                <a:ea typeface="ＭＳ Ｐゴシック" pitchFamily="34" charset="-128"/>
              </a:rPr>
              <a:t>How can science explain the effect of culture on diagnosing mental disorders?</a:t>
            </a:r>
            <a:endParaRPr lang="en-CA" sz="1200" kern="1200" dirty="0">
              <a:solidFill>
                <a:schemeClr val="tx1"/>
              </a:solidFill>
              <a:effectLst/>
              <a:latin typeface="+mn-lt"/>
              <a:ea typeface="+mn-ea"/>
              <a:cs typeface="+mn-cs"/>
            </a:endParaRP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a:t>
            </a:r>
            <a:r>
              <a:rPr lang="en-CA" sz="1200" kern="1200" dirty="0" err="1">
                <a:solidFill>
                  <a:schemeClr val="tx1"/>
                </a:solidFill>
                <a:effectLst/>
                <a:latin typeface="+mn-lt"/>
                <a:ea typeface="+mn-ea"/>
                <a:cs typeface="+mn-cs"/>
              </a:rPr>
              <a:t>i</a:t>
            </a:r>
            <a:r>
              <a:rPr lang="en-CA" sz="1200" kern="1200" dirty="0">
                <a:solidFill>
                  <a:schemeClr val="tx1"/>
                </a:solidFill>
                <a:effectLst/>
                <a:latin typeface="+mn-lt"/>
                <a:ea typeface="+mn-ea"/>
                <a:cs typeface="+mn-cs"/>
              </a:rPr>
              <a:t>)</a:t>
            </a:r>
            <a:r>
              <a:rPr lang="en-US" sz="1200" kern="1200" dirty="0">
                <a:solidFill>
                  <a:schemeClr val="tx1"/>
                </a:solidFill>
                <a:effectLst/>
                <a:latin typeface="Arial" pitchFamily="34" charset="0"/>
                <a:ea typeface="ＭＳ Ｐゴシック" pitchFamily="34" charset="-128"/>
                <a:cs typeface="+mn-cs"/>
              </a:rPr>
              <a:t> </a:t>
            </a:r>
            <a:r>
              <a:rPr lang="en-US" altLang="en-US" sz="1200" dirty="0">
                <a:latin typeface="Arial" pitchFamily="34" charset="0"/>
                <a:ea typeface="ＭＳ Ｐゴシック" pitchFamily="34" charset="-128"/>
              </a:rPr>
              <a:t> </a:t>
            </a:r>
            <a:r>
              <a:rPr lang="en-CA" sz="1200" kern="1200" dirty="0">
                <a:solidFill>
                  <a:schemeClr val="tx1"/>
                </a:solidFill>
                <a:effectLst/>
                <a:latin typeface="+mn-lt"/>
                <a:ea typeface="+mn-ea"/>
                <a:cs typeface="+mn-cs"/>
              </a:rPr>
              <a:t>A number of studies have found that the rates of common disorders like anxiety, depression, and schizophrenia differ across cultures.</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a) For example, the rates of anxiety disorders (discussed in Module 15.3) can vary by up to three times depending upon where one lives. </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b)</a:t>
            </a:r>
            <a:r>
              <a:rPr lang="en-US" sz="1200" kern="1200" dirty="0">
                <a:solidFill>
                  <a:schemeClr val="tx1"/>
                </a:solidFill>
                <a:effectLst/>
                <a:latin typeface="Arial" pitchFamily="34" charset="0"/>
                <a:ea typeface="ＭＳ Ｐゴシック" pitchFamily="34" charset="-128"/>
                <a:cs typeface="+mn-cs"/>
              </a:rPr>
              <a:t> </a:t>
            </a:r>
            <a:r>
              <a:rPr lang="en-CA" sz="1200" kern="1200" dirty="0">
                <a:solidFill>
                  <a:schemeClr val="tx1"/>
                </a:solidFill>
                <a:effectLst/>
                <a:latin typeface="+mn-lt"/>
                <a:ea typeface="+mn-ea"/>
                <a:cs typeface="+mn-cs"/>
              </a:rPr>
              <a:t>We also know that when people immigrate to a new country like Canada or the United States, the rates of psychological disorders are lower if they move into neighbourhoods that have larger number of people from their country of origin. </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ii) Given that the human genome does not differ much across the globe, it is safe to conclude that these differences are due to culture, or to an interaction between culture and biological variables. </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iii) There are also cultural differences in the willingness to seek help for disorders, which can influence how open a patient will be with a clinician and thus the accuracy of the resulting diagnosis.</a:t>
            </a:r>
            <a:endParaRPr lang="en-CA" dirty="0"/>
          </a:p>
          <a:p>
            <a:pPr defTabSz="457200">
              <a:lnSpc>
                <a:spcPct val="80000"/>
              </a:lnSpc>
            </a:pP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16</a:t>
            </a:fld>
            <a:endParaRPr lang="en-US" dirty="0"/>
          </a:p>
        </p:txBody>
      </p:sp>
    </p:spTree>
    <p:extLst>
      <p:ext uri="{BB962C8B-B14F-4D97-AF65-F5344CB8AC3E}">
        <p14:creationId xmlns:p14="http://schemas.microsoft.com/office/powerpoint/2010/main" val="696165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90000"/>
              </a:lnSpc>
              <a:spcBef>
                <a:spcPts val="0"/>
              </a:spcBef>
              <a:spcAft>
                <a:spcPts val="0"/>
              </a:spcAft>
              <a:buClrTx/>
              <a:buSzTx/>
              <a:buFontTx/>
              <a:buNone/>
              <a:tabLst/>
              <a:defRPr/>
            </a:pPr>
            <a:r>
              <a:rPr lang="en-US" altLang="en-US" dirty="0">
                <a:latin typeface="Arial" pitchFamily="34" charset="0"/>
                <a:ea typeface="ＭＳ Ｐゴシック" pitchFamily="34" charset="-128"/>
              </a:rPr>
              <a:t>1) </a:t>
            </a:r>
            <a:r>
              <a:rPr lang="en-US" altLang="en-US" i="1" dirty="0">
                <a:latin typeface="Arial" pitchFamily="34" charset="0"/>
                <a:ea typeface="ＭＳ Ｐゴシック" pitchFamily="34" charset="-128"/>
              </a:rPr>
              <a:t>Can we critically evaluate this information?</a:t>
            </a:r>
            <a:endParaRPr lang="en-CA" sz="1200" kern="1200" dirty="0">
              <a:solidFill>
                <a:schemeClr val="tx1"/>
              </a:solidFill>
              <a:effectLst/>
              <a:latin typeface="+mn-lt"/>
              <a:ea typeface="+mn-ea"/>
              <a:cs typeface="+mn-cs"/>
            </a:endParaRP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a:t>
            </a:r>
            <a:r>
              <a:rPr lang="en-CA" sz="1200" kern="1200" dirty="0" err="1">
                <a:solidFill>
                  <a:schemeClr val="tx1"/>
                </a:solidFill>
                <a:effectLst/>
                <a:latin typeface="+mn-lt"/>
                <a:ea typeface="+mn-ea"/>
                <a:cs typeface="+mn-cs"/>
              </a:rPr>
              <a:t>i</a:t>
            </a:r>
            <a:r>
              <a:rPr lang="en-CA" sz="1200" kern="1200" dirty="0">
                <a:solidFill>
                  <a:schemeClr val="tx1"/>
                </a:solidFill>
                <a:effectLst/>
                <a:latin typeface="+mn-lt"/>
                <a:ea typeface="+mn-ea"/>
                <a:cs typeface="+mn-cs"/>
              </a:rPr>
              <a:t>)</a:t>
            </a:r>
            <a:r>
              <a:rPr lang="en-US" altLang="en-US" dirty="0">
                <a:latin typeface="Arial" pitchFamily="34" charset="0"/>
                <a:ea typeface="ＭＳ Ｐゴシック" pitchFamily="34" charset="-128"/>
              </a:rPr>
              <a:t> </a:t>
            </a:r>
            <a:r>
              <a:rPr lang="en-CA" sz="1200" kern="1200" dirty="0">
                <a:solidFill>
                  <a:schemeClr val="tx1"/>
                </a:solidFill>
                <a:effectLst/>
                <a:latin typeface="+mn-lt"/>
                <a:ea typeface="+mn-ea"/>
                <a:cs typeface="+mn-cs"/>
              </a:rPr>
              <a:t>An obvious question that arises from these cross-cultural studies is “If cultural information is important, can it actually be used to improve the accuracy of diagnoses?”</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a) In order to test this possibility, the DSM-5 now includes the Cultural Formulation Interview, a supplement aimed at helping clinicians collect additional information about cultural factors that could influence diagnoses. The rationale for this interview was that increasing awareness of a patient’s cultural context, including the stresses of immigration (if applicable), would lead to more efficient and effective treatments for people seeking help.</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b) The initial results of studies using the Cultural Formulation Interview appear positive. Research has shown that this interview can improve the accuracy of diagnoses such as schizophrenia and can improve overall clinical outcomes of non-Caucasian patients.</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ii) An additional question that could emerge from this research is </a:t>
            </a:r>
            <a:r>
              <a:rPr lang="en-CA" sz="1200" i="1" kern="1200" dirty="0">
                <a:solidFill>
                  <a:schemeClr val="tx1"/>
                </a:solidFill>
                <a:effectLst/>
                <a:latin typeface="+mn-lt"/>
                <a:ea typeface="+mn-ea"/>
                <a:cs typeface="+mn-cs"/>
              </a:rPr>
              <a:t>how </a:t>
            </a:r>
            <a:r>
              <a:rPr lang="en-CA" sz="1200" kern="1200" dirty="0">
                <a:solidFill>
                  <a:schemeClr val="tx1"/>
                </a:solidFill>
                <a:effectLst/>
                <a:latin typeface="+mn-lt"/>
                <a:ea typeface="+mn-ea"/>
                <a:cs typeface="+mn-cs"/>
              </a:rPr>
              <a:t>can culture influence the rates of different disorders? What is the mechanism involved? The most likely explanation involves epigenetics and the expression of different genes (see Module 3.1). Different geographical locations will have different climates, pollution levels, violence, poverty, and stress levels. All of these factors can influence whether or not a gene is expressed. </a:t>
            </a:r>
            <a:endParaRPr lang="en-CA" dirty="0"/>
          </a:p>
          <a:p>
            <a:pPr defTabSz="457200"/>
            <a:r>
              <a:rPr lang="en-US" altLang="en-US" dirty="0">
                <a:latin typeface="Arial" pitchFamily="34" charset="0"/>
                <a:ea typeface="ＭＳ Ｐゴシック" pitchFamily="34" charset="-128"/>
              </a:rPr>
              <a:t> </a:t>
            </a:r>
          </a:p>
          <a:p>
            <a:pPr marL="0" marR="0" lvl="0" indent="0" algn="l" defTabSz="457200" rtl="0" eaLnBrk="1" fontAlgn="auto" latinLnBrk="0" hangingPunct="1">
              <a:lnSpc>
                <a:spcPct val="90000"/>
              </a:lnSpc>
              <a:spcBef>
                <a:spcPts val="0"/>
              </a:spcBef>
              <a:spcAft>
                <a:spcPts val="0"/>
              </a:spcAft>
              <a:buClrTx/>
              <a:buSzTx/>
              <a:buFontTx/>
              <a:buNone/>
              <a:tabLst/>
              <a:defRPr/>
            </a:pPr>
            <a:r>
              <a:rPr lang="en-US" altLang="en-US" dirty="0">
                <a:latin typeface="Arial" pitchFamily="34" charset="0"/>
                <a:ea typeface="ＭＳ Ｐゴシック" pitchFamily="34" charset="-128"/>
              </a:rPr>
              <a:t>2) </a:t>
            </a:r>
            <a:r>
              <a:rPr lang="en-US" altLang="en-US" i="1" dirty="0">
                <a:latin typeface="Arial" pitchFamily="34" charset="0"/>
                <a:ea typeface="ＭＳ Ｐゴシック" pitchFamily="34" charset="-128"/>
              </a:rPr>
              <a:t>Why is this relevant?</a:t>
            </a:r>
            <a:endParaRPr lang="en-CA" sz="1200" kern="1200" dirty="0">
              <a:solidFill>
                <a:schemeClr val="tx1"/>
              </a:solidFill>
              <a:effectLst/>
              <a:latin typeface="+mn-lt"/>
              <a:ea typeface="+mn-ea"/>
              <a:cs typeface="+mn-cs"/>
            </a:endParaRP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a:t>
            </a:r>
            <a:r>
              <a:rPr lang="en-CA" sz="1200" kern="1200" dirty="0" err="1">
                <a:solidFill>
                  <a:schemeClr val="tx1"/>
                </a:solidFill>
                <a:effectLst/>
                <a:latin typeface="+mn-lt"/>
                <a:ea typeface="+mn-ea"/>
                <a:cs typeface="+mn-cs"/>
              </a:rPr>
              <a:t>i</a:t>
            </a:r>
            <a:r>
              <a:rPr lang="en-CA" sz="1200" kern="1200" dirty="0">
                <a:solidFill>
                  <a:schemeClr val="tx1"/>
                </a:solidFill>
                <a:effectLst/>
                <a:latin typeface="+mn-lt"/>
                <a:ea typeface="+mn-ea"/>
                <a:cs typeface="+mn-cs"/>
              </a:rPr>
              <a:t>)</a:t>
            </a:r>
            <a:r>
              <a:rPr lang="en-US" sz="1200" kern="1200" dirty="0">
                <a:solidFill>
                  <a:schemeClr val="tx1"/>
                </a:solidFill>
                <a:effectLst/>
                <a:latin typeface="Arial" pitchFamily="34" charset="0"/>
                <a:ea typeface="ＭＳ Ｐゴシック" pitchFamily="34" charset="-128"/>
                <a:cs typeface="+mn-cs"/>
              </a:rPr>
              <a:t> </a:t>
            </a:r>
            <a:r>
              <a:rPr lang="en-CA" sz="1200" kern="1200" dirty="0">
                <a:solidFill>
                  <a:schemeClr val="tx1"/>
                </a:solidFill>
                <a:effectLst/>
                <a:latin typeface="+mn-lt"/>
                <a:ea typeface="+mn-ea"/>
                <a:cs typeface="+mn-cs"/>
              </a:rPr>
              <a:t>Understanding how culture influences the development and appearance of various psychological disorders will improve the accuracy of diagnoses. The inclusion of a Cultural Formulation Interview into some diagnoses is a very positive step forward, particularly given the dramatic increases in immigration and migration that the world is currently experiencing.</a:t>
            </a:r>
            <a:endParaRPr lang="en-CA"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17</a:t>
            </a:fld>
            <a:endParaRPr lang="en-US" dirty="0"/>
          </a:p>
        </p:txBody>
      </p:sp>
    </p:spTree>
    <p:extLst>
      <p:ext uri="{BB962C8B-B14F-4D97-AF65-F5344CB8AC3E}">
        <p14:creationId xmlns:p14="http://schemas.microsoft.com/office/powerpoint/2010/main" val="40769064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sz="1200" dirty="0">
                <a:latin typeface="Arial" pitchFamily="34" charset="0"/>
                <a:ea typeface="ＭＳ Ｐゴシック" pitchFamily="34" charset="-128"/>
              </a:rPr>
              <a:t>1) </a:t>
            </a:r>
            <a:r>
              <a:rPr lang="en-CA" sz="1200" kern="1200" dirty="0">
                <a:solidFill>
                  <a:schemeClr val="tx1"/>
                </a:solidFill>
                <a:effectLst/>
                <a:latin typeface="+mn-lt"/>
                <a:ea typeface="+mn-ea"/>
                <a:cs typeface="+mn-cs"/>
              </a:rPr>
              <a:t>Classroom behaviour is one area that presents diagnostic challenges for psychologists and the educators they are helping. Many children are now diagnosed with </a:t>
            </a:r>
            <a:r>
              <a:rPr lang="en-CA" sz="1200" b="1" kern="1200" dirty="0">
                <a:solidFill>
                  <a:schemeClr val="tx1"/>
                </a:solidFill>
                <a:effectLst/>
                <a:latin typeface="+mn-lt"/>
                <a:ea typeface="+mn-ea"/>
                <a:cs typeface="+mn-cs"/>
              </a:rPr>
              <a:t>attention- deficit hyperactivity disorder (ADHD) (p. 569)</a:t>
            </a:r>
            <a:r>
              <a:rPr lang="en-CA" sz="1200" kern="1200" dirty="0">
                <a:solidFill>
                  <a:schemeClr val="tx1"/>
                </a:solidFill>
                <a:effectLst/>
                <a:latin typeface="+mn-lt"/>
                <a:ea typeface="+mn-ea"/>
                <a:cs typeface="+mn-cs"/>
              </a:rPr>
              <a:t>, </a:t>
            </a:r>
            <a:r>
              <a:rPr lang="en-CA" sz="1200" i="1" kern="1200" dirty="0">
                <a:solidFill>
                  <a:schemeClr val="tx1"/>
                </a:solidFill>
                <a:effectLst/>
                <a:latin typeface="+mn-lt"/>
                <a:ea typeface="+mn-ea"/>
                <a:cs typeface="+mn-cs"/>
              </a:rPr>
              <a:t>a developmental disorder in which children show inappropriate levels of hyper-activity and impulsivity while also having problems maintaining their attention to people or activities.</a:t>
            </a:r>
          </a:p>
          <a:p>
            <a:endParaRPr lang="en-CA" sz="1200" i="1" kern="1200" dirty="0">
              <a:solidFill>
                <a:schemeClr val="tx1"/>
              </a:solidFill>
              <a:effectLst/>
              <a:latin typeface="+mn-lt"/>
              <a:ea typeface="+mn-ea"/>
              <a:cs typeface="+mn-cs"/>
            </a:endParaRP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i="1" kern="1200" dirty="0">
                <a:solidFill>
                  <a:schemeClr val="tx1"/>
                </a:solidFill>
                <a:effectLst/>
                <a:latin typeface="+mn-lt"/>
                <a:ea typeface="+mn-ea"/>
                <a:cs typeface="+mn-cs"/>
              </a:rPr>
              <a:t>2) C</a:t>
            </a:r>
            <a:r>
              <a:rPr lang="en-CA" sz="1200" kern="1200" dirty="0">
                <a:solidFill>
                  <a:schemeClr val="tx1"/>
                </a:solidFill>
                <a:effectLst/>
                <a:latin typeface="+mn-lt"/>
                <a:ea typeface="+mn-ea"/>
                <a:cs typeface="+mn-cs"/>
              </a:rPr>
              <a:t>hildren with ADHD tend to be fidgety in class, talk quickly and excessively, and fail to listen to teachers or peers when spoken to. These children can cause disruptions that not only reduce their own learning but can alter the learning environment for the other students as well. The challenge for educators and psychologists is to identify these children so that they can receive some form of treatment.</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a:t>
            </a:r>
            <a:r>
              <a:rPr lang="en-CA" sz="1200" kern="1200" dirty="0" err="1">
                <a:solidFill>
                  <a:schemeClr val="tx1"/>
                </a:solidFill>
                <a:effectLst/>
                <a:latin typeface="+mn-lt"/>
                <a:ea typeface="+mn-ea"/>
                <a:cs typeface="+mn-cs"/>
              </a:rPr>
              <a:t>i</a:t>
            </a:r>
            <a:r>
              <a:rPr lang="en-CA" sz="1200" kern="1200" dirty="0">
                <a:solidFill>
                  <a:schemeClr val="tx1"/>
                </a:solidFill>
                <a:effectLst/>
                <a:latin typeface="+mn-lt"/>
                <a:ea typeface="+mn-ea"/>
                <a:cs typeface="+mn-cs"/>
              </a:rPr>
              <a:t>) The DSM-5 states that an individual must have a minimum of six symptoms of inattention or six symptoms of hyperactivity/impulsivity in order to receive a diagnosis of ADHD. The goal is to select the children who have enough symptoms that they have become problematic for the individual while also avoiding diagnosing people who only display a few disruptive behaviours.</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ii) If the psychologists are successful, it can mean that students will gain access to behavioural therapies shown to help with impulsivity and inattention and that can improve the students’ educational outcomes. It might also lead to pharmaceutical treatments that can target the frontal lobe and its connections with dopamine-releasing brain areas in the basal ganglia.</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iii) However, some critics have noted that since ADHD was added to the DSM-III in 1980, diagnoses have sky-rocketed, although primarily in North America. Critics also charge that many children are being medicated for disruptive activity that is still within the normal range of childhood behaviour. </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iv) There is no definitive answer to this issue. On the one hand, an accurate diagnosis can allow a hyperactive child to receive a relatively normal education. On the other hand, some children may be misdiagnosed (i.e., a false alarm) and could end up being unnecessarily medicated.</a:t>
            </a:r>
          </a:p>
          <a:p>
            <a:pPr defTabSz="457200"/>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18</a:t>
            </a:fld>
            <a:endParaRPr lang="en-US" dirty="0"/>
          </a:p>
        </p:txBody>
      </p:sp>
    </p:spTree>
    <p:extLst>
      <p:ext uri="{BB962C8B-B14F-4D97-AF65-F5344CB8AC3E}">
        <p14:creationId xmlns:p14="http://schemas.microsoft.com/office/powerpoint/2010/main" val="39944618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sz="1200" dirty="0">
                <a:latin typeface="Arial" pitchFamily="34" charset="0"/>
                <a:ea typeface="ＭＳ Ｐゴシック" pitchFamily="34" charset="-128"/>
              </a:rPr>
              <a:t>1) In Canada, the insanity </a:t>
            </a:r>
            <a:r>
              <a:rPr lang="en-US" altLang="en-US" sz="1200" dirty="0" err="1">
                <a:latin typeface="Arial" pitchFamily="34" charset="0"/>
                <a:ea typeface="ＭＳ Ｐゴシック" pitchFamily="34" charset="-128"/>
              </a:rPr>
              <a:t>defence</a:t>
            </a:r>
            <a:r>
              <a:rPr lang="en-US" altLang="en-US" sz="1200" dirty="0">
                <a:latin typeface="Arial" pitchFamily="34" charset="0"/>
                <a:ea typeface="ＭＳ Ｐゴシック" pitchFamily="34" charset="-128"/>
              </a:rPr>
              <a:t> is now referred to as the mental disorder </a:t>
            </a:r>
            <a:r>
              <a:rPr lang="en-US" altLang="en-US" sz="1200" dirty="0" err="1">
                <a:latin typeface="Arial" pitchFamily="34" charset="0"/>
                <a:ea typeface="ＭＳ Ｐゴシック" pitchFamily="34" charset="-128"/>
              </a:rPr>
              <a:t>defence</a:t>
            </a:r>
            <a:r>
              <a:rPr lang="en-US" altLang="en-US" sz="1200" dirty="0">
                <a:latin typeface="Arial" pitchFamily="34" charset="0"/>
                <a:ea typeface="ＭＳ Ｐゴシック" pitchFamily="34" charset="-128"/>
              </a:rPr>
              <a:t>. </a:t>
            </a:r>
          </a:p>
          <a:p>
            <a:pPr defTabSz="457200"/>
            <a:endParaRPr lang="en-US" altLang="en-US" sz="1200" dirty="0">
              <a:latin typeface="Arial" pitchFamily="34" charset="0"/>
              <a:ea typeface="ＭＳ Ｐゴシック" pitchFamily="34" charset="-128"/>
            </a:endParaRPr>
          </a:p>
          <a:p>
            <a:pPr defTabSz="457200"/>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Mental Disorder </a:t>
            </a:r>
            <a:r>
              <a:rPr lang="en-US" altLang="en-US" sz="1200" b="1" i="1" dirty="0" err="1">
                <a:latin typeface="Arial" pitchFamily="34" charset="0"/>
                <a:ea typeface="ＭＳ Ｐゴシック" pitchFamily="34" charset="-128"/>
              </a:rPr>
              <a:t>Defence</a:t>
            </a:r>
            <a:r>
              <a:rPr lang="en-US" altLang="en-US" sz="1200" b="1" i="1" dirty="0">
                <a:latin typeface="Arial" pitchFamily="34" charset="0"/>
                <a:ea typeface="ＭＳ Ｐゴシック" pitchFamily="34" charset="-128"/>
              </a:rPr>
              <a:t> (p. 570)</a:t>
            </a:r>
            <a:r>
              <a:rPr lang="en-US" altLang="en-US" sz="1200" i="1" dirty="0">
                <a:latin typeface="Arial" pitchFamily="34" charset="0"/>
                <a:ea typeface="ＭＳ Ｐゴシック" pitchFamily="34" charset="-128"/>
              </a:rPr>
              <a:t> does not deny that the person committed the offence but claims that the defendant was in such an extreme, abnormal state of mind when committing the crime that he or she could not discern that the actions were legally or morally wrong.</a:t>
            </a:r>
          </a:p>
          <a:p>
            <a:pPr defTabSz="457200"/>
            <a:r>
              <a:rPr lang="en-US" altLang="en-US" sz="1200" dirty="0">
                <a:latin typeface="Arial" pitchFamily="34" charset="0"/>
                <a:ea typeface="ＭＳ Ｐゴシック" pitchFamily="34" charset="-128"/>
              </a:rPr>
              <a:t> </a:t>
            </a:r>
          </a:p>
          <a:p>
            <a:pPr defTabSz="457200"/>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This </a:t>
            </a:r>
            <a:r>
              <a:rPr lang="en-US" altLang="en-US" sz="1200" dirty="0" err="1">
                <a:latin typeface="Arial" pitchFamily="34" charset="0"/>
                <a:ea typeface="ＭＳ Ｐゴシック" pitchFamily="34" charset="-128"/>
              </a:rPr>
              <a:t>defence</a:t>
            </a:r>
            <a:r>
              <a:rPr lang="en-US" altLang="en-US" sz="1200" dirty="0">
                <a:latin typeface="Arial" pitchFamily="34" charset="0"/>
                <a:ea typeface="ＭＳ Ｐゴシック" pitchFamily="34" charset="-128"/>
              </a:rPr>
              <a:t> is used in less than 1% of cases in Canadian courts and it has a success rate of less than 25%.</a:t>
            </a:r>
          </a:p>
          <a:p>
            <a:pPr defTabSz="457200"/>
            <a:endParaRPr lang="en-US" altLang="en-US" sz="1200" dirty="0">
              <a:latin typeface="Arial" pitchFamily="34" charset="0"/>
              <a:ea typeface="ＭＳ Ｐゴシック" pitchFamily="34" charset="-128"/>
            </a:endParaRPr>
          </a:p>
          <a:p>
            <a:pPr defTabSz="457200"/>
            <a:r>
              <a:rPr lang="en-US" altLang="en-US" sz="1200" dirty="0">
                <a:latin typeface="Arial" pitchFamily="34" charset="0"/>
                <a:ea typeface="ＭＳ Ｐゴシック" pitchFamily="34" charset="-128"/>
              </a:rPr>
              <a:t>2) The insanity defense originated in Great Britain in 1843.</a:t>
            </a:r>
          </a:p>
          <a:p>
            <a:pPr defTabSz="457200"/>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Daniel </a:t>
            </a:r>
            <a:r>
              <a:rPr lang="en-US" altLang="en-US" sz="1200" dirty="0" err="1">
                <a:latin typeface="Arial" pitchFamily="34" charset="0"/>
                <a:ea typeface="ＭＳ Ｐゴシック" pitchFamily="34" charset="-128"/>
              </a:rPr>
              <a:t>M’Naghten</a:t>
            </a:r>
            <a:r>
              <a:rPr lang="en-US" altLang="en-US" sz="1200" dirty="0">
                <a:latin typeface="Arial" pitchFamily="34" charset="0"/>
                <a:ea typeface="ＭＳ Ｐゴシック" pitchFamily="34" charset="-128"/>
              </a:rPr>
              <a:t> killed the Prime Minister’s secretary, but the jury did not send him to jail because they believed he did not know what he did was wrong.</a:t>
            </a:r>
          </a:p>
          <a:p>
            <a:pPr defTabSz="457200"/>
            <a:r>
              <a:rPr lang="en-US" altLang="en-US" sz="1200" dirty="0">
                <a:latin typeface="Arial" pitchFamily="34" charset="0"/>
                <a:ea typeface="ＭＳ Ｐゴシック" pitchFamily="34" charset="-128"/>
              </a:rPr>
              <a:t>	ii) Instead, he was committed to a mental institution.</a:t>
            </a:r>
          </a:p>
          <a:p>
            <a:pPr defTabSz="457200"/>
            <a:r>
              <a:rPr lang="en-US" altLang="en-US" sz="1200" dirty="0">
                <a:latin typeface="Arial" pitchFamily="34" charset="0"/>
                <a:ea typeface="ＭＳ Ｐゴシック" pitchFamily="34" charset="-128"/>
              </a:rPr>
              <a:t>	iii) The plea “not guilty by reason of insanity” is now known as the </a:t>
            </a:r>
            <a:r>
              <a:rPr lang="en-US" altLang="en-US" sz="1200" i="1" dirty="0" err="1">
                <a:latin typeface="Arial" pitchFamily="34" charset="0"/>
                <a:ea typeface="ＭＳ Ｐゴシック" pitchFamily="34" charset="-128"/>
              </a:rPr>
              <a:t>M’Naghten</a:t>
            </a:r>
            <a:r>
              <a:rPr lang="en-US" altLang="en-US" sz="1200" i="1" dirty="0">
                <a:latin typeface="Arial" pitchFamily="34" charset="0"/>
                <a:ea typeface="ＭＳ Ｐゴシック" pitchFamily="34" charset="-128"/>
              </a:rPr>
              <a:t> rule.</a:t>
            </a:r>
            <a:endParaRPr lang="en-US" altLang="en-US" sz="1200" dirty="0">
              <a:latin typeface="Arial" pitchFamily="34" charset="0"/>
              <a:ea typeface="ＭＳ Ｐゴシック" pitchFamily="34" charset="-128"/>
            </a:endParaRPr>
          </a:p>
          <a:p>
            <a:pPr defTabSz="457200"/>
            <a:r>
              <a:rPr lang="en-US" altLang="en-US" sz="1200" i="1" dirty="0">
                <a:latin typeface="Arial" pitchFamily="34" charset="0"/>
                <a:ea typeface="ＭＳ Ｐゴシック" pitchFamily="34" charset="-128"/>
              </a:rPr>
              <a:t> </a:t>
            </a:r>
            <a:endParaRPr lang="en-US" altLang="en-US" sz="1200" dirty="0">
              <a:latin typeface="Arial" pitchFamily="34" charset="0"/>
              <a:ea typeface="ＭＳ Ｐゴシック" pitchFamily="34" charset="-128"/>
            </a:endParaRPr>
          </a:p>
          <a:p>
            <a:pPr defTabSz="457200"/>
            <a:r>
              <a:rPr lang="en-US" altLang="en-US" sz="1200" dirty="0">
                <a:latin typeface="Arial" pitchFamily="34" charset="0"/>
                <a:ea typeface="ＭＳ Ｐゴシック" pitchFamily="34" charset="-128"/>
              </a:rPr>
              <a:t>3) Consider two well-known Canadian examples of the mental disorder </a:t>
            </a:r>
            <a:r>
              <a:rPr lang="en-US" altLang="en-US" sz="1200" dirty="0" err="1">
                <a:latin typeface="Arial" pitchFamily="34" charset="0"/>
                <a:ea typeface="ＭＳ Ｐゴシック" pitchFamily="34" charset="-128"/>
              </a:rPr>
              <a:t>defence</a:t>
            </a:r>
            <a:r>
              <a:rPr lang="en-US" altLang="en-US" sz="1200" dirty="0">
                <a:latin typeface="Arial" pitchFamily="34" charset="0"/>
                <a:ea typeface="ＭＳ Ｐゴシック" pitchFamily="34" charset="-128"/>
              </a:rPr>
              <a:t>.</a:t>
            </a:r>
          </a:p>
          <a:p>
            <a:pPr defTabSz="457200"/>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In 2006, in Barrie, Ontario, Elaine </a:t>
            </a:r>
            <a:r>
              <a:rPr lang="en-US" altLang="en-US" sz="1200" dirty="0" err="1">
                <a:latin typeface="Arial" pitchFamily="34" charset="0"/>
                <a:ea typeface="ＭＳ Ｐゴシック" pitchFamily="34" charset="-128"/>
              </a:rPr>
              <a:t>Campione</a:t>
            </a:r>
            <a:r>
              <a:rPr lang="en-US" altLang="en-US" sz="1200" dirty="0">
                <a:latin typeface="Arial" pitchFamily="34" charset="0"/>
                <a:ea typeface="ＭＳ Ｐゴシック" pitchFamily="34" charset="-128"/>
              </a:rPr>
              <a:t> drowned both of her daughters in a bathtub. At the time, she was involved in a custody battle with her ex-husband. Elaine had been diagnosed with a variety of psychological disorders and suffered delusions including that others were trying to steal her children. Her lawyer argued that she was not criminally responsible for her actions, but the Crown countered that even though she was mentally ill, her particular disorders did not prevent her from knowing right from wrong. She was convicted of first-degree murder.</a:t>
            </a:r>
          </a:p>
          <a:p>
            <a:pPr defTabSz="457200"/>
            <a:r>
              <a:rPr lang="en-US" altLang="en-US" sz="1200" dirty="0">
                <a:latin typeface="Arial" pitchFamily="34" charset="0"/>
                <a:ea typeface="ＭＳ Ｐゴシック" pitchFamily="34" charset="-128"/>
              </a:rPr>
              <a:t>	ii) In Edmonton, Alberta in 2013, </a:t>
            </a:r>
            <a:r>
              <a:rPr lang="en-US" altLang="en-US" sz="1200" dirty="0" err="1">
                <a:latin typeface="Arial" pitchFamily="34" charset="0"/>
                <a:ea typeface="ＭＳ Ｐゴシック" pitchFamily="34" charset="-128"/>
              </a:rPr>
              <a:t>Nerlin</a:t>
            </a:r>
            <a:r>
              <a:rPr lang="en-US" altLang="en-US" sz="1200" dirty="0">
                <a:latin typeface="Arial" pitchFamily="34" charset="0"/>
                <a:ea typeface="ＭＳ Ｐゴシック" pitchFamily="34" charset="-128"/>
              </a:rPr>
              <a:t> Sarmiento drowned her seven-year-old son in a bathtub. Her lawyer argued that she was so deeply overwhelmed by a major depressive episode that was part of her bipolar disorder that she had become convinced that she was actually rescuing her son from a life of poverty and suffering and believed that killing him was an act of mercy and kindness. In this case, the courts decided that </a:t>
            </a:r>
            <a:r>
              <a:rPr lang="en-US" altLang="en-US" sz="1200" dirty="0" err="1">
                <a:latin typeface="Arial" pitchFamily="34" charset="0"/>
                <a:ea typeface="ＭＳ Ｐゴシック" pitchFamily="34" charset="-128"/>
              </a:rPr>
              <a:t>Nerlin</a:t>
            </a:r>
            <a:r>
              <a:rPr lang="en-US" altLang="en-US" sz="1200" dirty="0">
                <a:latin typeface="Arial" pitchFamily="34" charset="0"/>
                <a:ea typeface="ＭＳ Ｐゴシック" pitchFamily="34" charset="-128"/>
              </a:rPr>
              <a:t> was not criminally responsible for her son’s death and required her to receive psychiatric treatment rather than going to jail.</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19</a:t>
            </a:fld>
            <a:endParaRPr lang="en-US" dirty="0"/>
          </a:p>
        </p:txBody>
      </p:sp>
    </p:spTree>
    <p:extLst>
      <p:ext uri="{BB962C8B-B14F-4D97-AF65-F5344CB8AC3E}">
        <p14:creationId xmlns:p14="http://schemas.microsoft.com/office/powerpoint/2010/main" val="10324215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pPr>
            <a:r>
              <a:rPr lang="en-US" altLang="en-US" b="1" dirty="0">
                <a:latin typeface="Arial" pitchFamily="34" charset="0"/>
                <a:ea typeface="ＭＳ Ｐゴシック" pitchFamily="34" charset="-128"/>
              </a:rPr>
              <a:t>Know</a:t>
            </a:r>
            <a:r>
              <a:rPr lang="en-US" altLang="en-US" dirty="0">
                <a:latin typeface="Arial" pitchFamily="34" charset="0"/>
                <a:ea typeface="ＭＳ Ｐゴシック" pitchFamily="34" charset="-128"/>
              </a:rPr>
              <a:t> the key terminology associated with personality and dissociative disorders.</a:t>
            </a:r>
            <a:endParaRPr lang="en-US" altLang="en-US" sz="1100" dirty="0">
              <a:latin typeface="Arial" pitchFamily="34" charset="0"/>
              <a:ea typeface="ＭＳ Ｐゴシック" pitchFamily="34" charset="-128"/>
            </a:endParaRPr>
          </a:p>
          <a:p>
            <a:pPr lvl="1">
              <a:lnSpc>
                <a:spcPct val="90000"/>
              </a:lnSpc>
            </a:pPr>
            <a:r>
              <a:rPr lang="en-US" altLang="en-US" dirty="0">
                <a:latin typeface="Arial" pitchFamily="34" charset="0"/>
                <a:ea typeface="ＭＳ Ｐゴシック" pitchFamily="34" charset="-128"/>
              </a:rPr>
              <a:t>See the bold, italicized terms below.</a:t>
            </a:r>
            <a:endParaRPr lang="en-US" altLang="en-US" sz="1100" dirty="0">
              <a:latin typeface="Arial" pitchFamily="34" charset="0"/>
              <a:ea typeface="ＭＳ Ｐゴシック" pitchFamily="34" charset="-128"/>
            </a:endParaRPr>
          </a:p>
          <a:p>
            <a:pPr>
              <a:lnSpc>
                <a:spcPct val="90000"/>
              </a:lnSpc>
            </a:pPr>
            <a:r>
              <a:rPr lang="en-US" altLang="en-US" dirty="0">
                <a:latin typeface="Arial" pitchFamily="34" charset="0"/>
                <a:ea typeface="ＭＳ Ｐゴシック" pitchFamily="34" charset="-128"/>
              </a:rPr>
              <a:t> </a:t>
            </a:r>
            <a:endParaRPr lang="en-US" altLang="en-US" sz="1100" dirty="0">
              <a:latin typeface="Arial" pitchFamily="34" charset="0"/>
              <a:ea typeface="ＭＳ Ｐゴシック" pitchFamily="34" charset="-128"/>
            </a:endParaRPr>
          </a:p>
          <a:p>
            <a:pPr>
              <a:lnSpc>
                <a:spcPct val="90000"/>
              </a:lnSpc>
            </a:pPr>
            <a:r>
              <a:rPr lang="en-US" altLang="en-US" b="1" dirty="0">
                <a:latin typeface="Arial" pitchFamily="34" charset="0"/>
                <a:ea typeface="ＭＳ Ｐゴシック" pitchFamily="34" charset="-128"/>
              </a:rPr>
              <a:t>Understand</a:t>
            </a:r>
            <a:r>
              <a:rPr lang="en-US" altLang="en-US" dirty="0">
                <a:latin typeface="Arial" pitchFamily="34" charset="0"/>
                <a:ea typeface="ＭＳ Ｐゴシック" pitchFamily="34" charset="-128"/>
              </a:rPr>
              <a:t> </a:t>
            </a:r>
            <a:r>
              <a:rPr lang="en-US" dirty="0">
                <a:solidFill>
                  <a:srgbClr val="001A22"/>
                </a:solidFill>
              </a:rPr>
              <a:t>how different types of personality disorders can affect interpersonal relationships</a:t>
            </a:r>
            <a:r>
              <a:rPr lang="en-US" altLang="en-US" dirty="0">
                <a:latin typeface="Arial" pitchFamily="34" charset="0"/>
                <a:ea typeface="ＭＳ Ｐゴシック" pitchFamily="34" charset="-128"/>
              </a:rPr>
              <a:t>.</a:t>
            </a:r>
            <a:endParaRPr lang="en-US" altLang="en-US" sz="1100" dirty="0">
              <a:latin typeface="Arial" pitchFamily="34" charset="0"/>
              <a:ea typeface="ＭＳ Ｐゴシック" pitchFamily="34" charset="-128"/>
            </a:endParaRPr>
          </a:p>
          <a:p>
            <a:pPr marL="457200" marR="0" lvl="1" indent="0" algn="l" defTabSz="9144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Many personality disorders have negative effects on interpersonal relationships. The Cluster A disorders (paranoid, schizoid, and schizotypal) generally involve unusual ways of interpreting social situations. This can lead to difficulties in accurately communicating with other people. Cluster B disorders (borderline, histrionic, narcissistic, and antisocial) often involve emotional intensity. These disorders often lead to explosive relationships, with fighting and drama. Cluster C disorders (avoidant, dependent, and obsessive- compulsive) hamper relationships because people with these disorders are quite anxious and attempt to find ways to control relationship (by being clingy or demanding, or by avoiding them altogether). In each case, you can see how personality disorders lead to social difficulties.</a:t>
            </a:r>
            <a:endParaRPr lang="en-US" altLang="en-US" sz="1100" dirty="0">
              <a:latin typeface="Arial" pitchFamily="34" charset="0"/>
              <a:ea typeface="ＭＳ Ｐゴシック" pitchFamily="34" charset="-128"/>
            </a:endParaRPr>
          </a:p>
          <a:p>
            <a:pPr>
              <a:lnSpc>
                <a:spcPct val="90000"/>
              </a:lnSpc>
            </a:pPr>
            <a:r>
              <a:rPr lang="en-US" altLang="en-US" dirty="0">
                <a:latin typeface="Arial" pitchFamily="34" charset="0"/>
                <a:ea typeface="ＭＳ Ｐゴシック" pitchFamily="34" charset="-128"/>
              </a:rPr>
              <a:t> </a:t>
            </a:r>
            <a:endParaRPr lang="en-US" altLang="en-US" sz="1100" dirty="0">
              <a:latin typeface="Arial" pitchFamily="34" charset="0"/>
              <a:ea typeface="ＭＳ Ｐゴシック" pitchFamily="34" charset="-128"/>
            </a:endParaRPr>
          </a:p>
          <a:p>
            <a:pPr>
              <a:lnSpc>
                <a:spcPct val="90000"/>
              </a:lnSpc>
            </a:pPr>
            <a:r>
              <a:rPr lang="en-US" altLang="en-US" b="1" dirty="0">
                <a:latin typeface="Arial" pitchFamily="34" charset="0"/>
                <a:ea typeface="ＭＳ Ｐゴシック" pitchFamily="34" charset="-128"/>
              </a:rPr>
              <a:t>Apply</a:t>
            </a:r>
            <a:r>
              <a:rPr lang="en-US" altLang="en-US" dirty="0">
                <a:latin typeface="Arial" pitchFamily="34" charset="0"/>
                <a:ea typeface="ＭＳ Ｐゴシック" pitchFamily="34" charset="-128"/>
              </a:rPr>
              <a:t> your knowledge of antisocial personality disorder to </a:t>
            </a:r>
            <a:r>
              <a:rPr lang="en-US" dirty="0"/>
              <a:t>identify which maladaptive </a:t>
            </a:r>
            <a:r>
              <a:rPr lang="en-US" dirty="0" err="1"/>
              <a:t>behaviour</a:t>
            </a:r>
            <a:r>
              <a:rPr lang="en-US" dirty="0"/>
              <a:t> is consistent with each disorder</a:t>
            </a:r>
            <a:r>
              <a:rPr lang="en-US" altLang="en-US" dirty="0">
                <a:latin typeface="Arial" pitchFamily="34" charset="0"/>
                <a:ea typeface="ＭＳ Ｐゴシック" pitchFamily="34" charset="-128"/>
              </a:rPr>
              <a:t>.</a:t>
            </a:r>
            <a:endParaRPr lang="en-US" altLang="en-US" sz="1100" dirty="0">
              <a:latin typeface="Arial" pitchFamily="34" charset="0"/>
              <a:ea typeface="ＭＳ Ｐゴシック" pitchFamily="34" charset="-128"/>
            </a:endParaRPr>
          </a:p>
          <a:p>
            <a:pPr lvl="1">
              <a:lnSpc>
                <a:spcPct val="90000"/>
              </a:lnSpc>
            </a:pPr>
            <a:r>
              <a:rPr lang="en-US" altLang="en-US" dirty="0">
                <a:latin typeface="Arial" pitchFamily="34" charset="0"/>
                <a:ea typeface="ＭＳ Ｐゴシック" pitchFamily="34" charset="-128"/>
              </a:rPr>
              <a:t>Students should be able to complete the Apply Activity on page 581 to match the disorder to the </a:t>
            </a:r>
            <a:r>
              <a:rPr lang="en-US" altLang="en-US" dirty="0" err="1">
                <a:latin typeface="Arial" pitchFamily="34" charset="0"/>
                <a:ea typeface="ＭＳ Ｐゴシック" pitchFamily="34" charset="-128"/>
              </a:rPr>
              <a:t>behaviour</a:t>
            </a:r>
            <a:r>
              <a:rPr lang="en-US" altLang="en-US" dirty="0">
                <a:latin typeface="Arial" pitchFamily="34" charset="0"/>
                <a:ea typeface="ＭＳ Ｐゴシック" pitchFamily="34" charset="-128"/>
              </a:rPr>
              <a:t> .</a:t>
            </a:r>
            <a:endParaRPr lang="en-US" altLang="en-US" sz="1100" dirty="0">
              <a:latin typeface="Arial" pitchFamily="34" charset="0"/>
              <a:ea typeface="ＭＳ Ｐゴシック" pitchFamily="34" charset="-128"/>
            </a:endParaRPr>
          </a:p>
          <a:p>
            <a:pPr>
              <a:lnSpc>
                <a:spcPct val="90000"/>
              </a:lnSpc>
            </a:pPr>
            <a:r>
              <a:rPr lang="en-US" altLang="en-US" dirty="0">
                <a:latin typeface="Arial" pitchFamily="34" charset="0"/>
                <a:ea typeface="ＭＳ Ｐゴシック" pitchFamily="34" charset="-128"/>
              </a:rPr>
              <a:t> </a:t>
            </a:r>
            <a:endParaRPr lang="en-US" altLang="en-US" sz="1100" dirty="0">
              <a:latin typeface="Arial" pitchFamily="34" charset="0"/>
              <a:ea typeface="ＭＳ Ｐゴシック" pitchFamily="34" charset="-128"/>
            </a:endParaRPr>
          </a:p>
          <a:p>
            <a:pPr>
              <a:lnSpc>
                <a:spcPct val="90000"/>
              </a:lnSpc>
            </a:pPr>
            <a:r>
              <a:rPr lang="en-US" altLang="en-US" b="1" dirty="0">
                <a:latin typeface="Arial" pitchFamily="34" charset="0"/>
                <a:ea typeface="ＭＳ Ｐゴシック" pitchFamily="34" charset="-128"/>
              </a:rPr>
              <a:t>Analyze</a:t>
            </a:r>
            <a:r>
              <a:rPr lang="en-US" altLang="en-US" dirty="0">
                <a:latin typeface="Arial" pitchFamily="34" charset="0"/>
                <a:ea typeface="ＭＳ Ｐゴシック" pitchFamily="34" charset="-128"/>
              </a:rPr>
              <a:t> the status of dissociative identity disorder (DID) as a legitimate diagnosis.</a:t>
            </a:r>
            <a:endParaRPr lang="en-US" altLang="en-US" sz="1100" dirty="0">
              <a:latin typeface="Arial" pitchFamily="34" charset="0"/>
              <a:ea typeface="ＭＳ Ｐゴシック" pitchFamily="34" charset="-128"/>
            </a:endParaRPr>
          </a:p>
          <a:p>
            <a:pPr lvl="1">
              <a:lnSpc>
                <a:spcPct val="90000"/>
              </a:lnSpc>
            </a:pPr>
            <a:r>
              <a:rPr lang="en-US" altLang="en-US" dirty="0">
                <a:latin typeface="Arial" pitchFamily="34" charset="0"/>
                <a:ea typeface="ＭＳ Ｐゴシック" pitchFamily="34" charset="-128"/>
              </a:rPr>
              <a:t>The lack of a physical basis for the disorder and its unusual rate and patterns of diagnosis rightly bring about skepticism. For example, diagnoses of DID increased dramatically after a film depicted a purported case of DID. Ensure that your evaluation (of any condition, not just DID) is not biased by fictional or sensationalized accounts you have seen or read. However, it is also important to remember that many of the mental disorders for which we have a greater understanding were at one time considered mysterious and controversial.</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20</a:t>
            </a:fld>
            <a:endParaRPr lang="en-US" dirty="0"/>
          </a:p>
        </p:txBody>
      </p:sp>
    </p:spTree>
    <p:extLst>
      <p:ext uri="{BB962C8B-B14F-4D97-AF65-F5344CB8AC3E}">
        <p14:creationId xmlns:p14="http://schemas.microsoft.com/office/powerpoint/2010/main" val="28085607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1) The </a:t>
            </a:r>
            <a:r>
              <a:rPr lang="en-US" altLang="en-US" i="1" dirty="0">
                <a:latin typeface="Arial" pitchFamily="34" charset="0"/>
                <a:ea typeface="ＭＳ Ｐゴシック" pitchFamily="34" charset="-128"/>
              </a:rPr>
              <a:t>DSM-5</a:t>
            </a:r>
            <a:r>
              <a:rPr lang="en-US" altLang="en-US" dirty="0">
                <a:latin typeface="Arial" pitchFamily="34" charset="0"/>
                <a:ea typeface="ＭＳ Ｐゴシック" pitchFamily="34" charset="-128"/>
              </a:rPr>
              <a:t> provides 10 different categories of personality disorders, as shown in Table 15.1. Note that these different disorders share some over-arching factors, resulting in three clusters of somewhat related disorders. The clusters involve (1) odd or eccentric </a:t>
            </a:r>
            <a:r>
              <a:rPr lang="en-US" altLang="en-US" dirty="0" err="1">
                <a:latin typeface="Arial" pitchFamily="34" charset="0"/>
                <a:ea typeface="ＭＳ Ｐゴシック" pitchFamily="34" charset="-128"/>
              </a:rPr>
              <a:t>behaviour</a:t>
            </a:r>
            <a:r>
              <a:rPr lang="en-US" altLang="en-US" dirty="0">
                <a:latin typeface="Arial" pitchFamily="34" charset="0"/>
                <a:ea typeface="ＭＳ Ｐゴシック" pitchFamily="34" charset="-128"/>
              </a:rPr>
              <a:t>; (2) dramatic, emotional, and erratic </a:t>
            </a:r>
            <a:r>
              <a:rPr lang="en-US" altLang="en-US" dirty="0" err="1">
                <a:latin typeface="Arial" pitchFamily="34" charset="0"/>
                <a:ea typeface="ＭＳ Ｐゴシック" pitchFamily="34" charset="-128"/>
              </a:rPr>
              <a:t>behaviour</a:t>
            </a:r>
            <a:r>
              <a:rPr lang="en-US" altLang="en-US" dirty="0">
                <a:latin typeface="Arial" pitchFamily="34" charset="0"/>
                <a:ea typeface="ＭＳ Ｐゴシック" pitchFamily="34" charset="-128"/>
              </a:rPr>
              <a:t>; and (3) anxious, fearful, and inhibited </a:t>
            </a:r>
            <a:r>
              <a:rPr lang="en-US" altLang="en-US" dirty="0" err="1">
                <a:latin typeface="Arial" pitchFamily="34" charset="0"/>
                <a:ea typeface="ＭＳ Ｐゴシック" pitchFamily="34" charset="-128"/>
              </a:rPr>
              <a:t>behaviour</a:t>
            </a:r>
            <a:r>
              <a:rPr lang="en-US" altLang="en-US" dirty="0">
                <a:latin typeface="Arial" pitchFamily="34" charset="0"/>
                <a:ea typeface="ＭＳ Ｐゴシック" pitchFamily="34" charset="-128"/>
              </a:rPr>
              <a:t>.</a:t>
            </a:r>
          </a:p>
          <a:p>
            <a:pPr defTabSz="457200"/>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r>
              <a:rPr lang="en-US" altLang="en-US" b="1" i="1" dirty="0">
                <a:latin typeface="Arial" pitchFamily="34" charset="0"/>
                <a:ea typeface="ＭＳ Ｐゴシック" pitchFamily="34" charset="-128"/>
              </a:rPr>
              <a:t>Personality disorders (p. 572)</a:t>
            </a:r>
            <a:r>
              <a:rPr lang="en-US" altLang="en-US" i="1" dirty="0">
                <a:latin typeface="Arial" pitchFamily="34" charset="0"/>
                <a:ea typeface="ＭＳ Ｐゴシック" pitchFamily="34" charset="-128"/>
              </a:rPr>
              <a:t> are particularly unusual patterns of </a:t>
            </a:r>
            <a:r>
              <a:rPr lang="en-US" altLang="en-US" i="1" dirty="0" err="1">
                <a:latin typeface="Arial" pitchFamily="34" charset="0"/>
                <a:ea typeface="ＭＳ Ｐゴシック" pitchFamily="34" charset="-128"/>
              </a:rPr>
              <a:t>behaviour</a:t>
            </a:r>
            <a:r>
              <a:rPr lang="en-US" altLang="en-US" i="1" dirty="0">
                <a:latin typeface="Arial" pitchFamily="34" charset="0"/>
                <a:ea typeface="ＭＳ Ｐゴシック" pitchFamily="34" charset="-128"/>
              </a:rPr>
              <a:t> (relative to one’s cultural context) that are maladaptive, distressing to oneself or others, and resistant to change.</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22</a:t>
            </a:fld>
            <a:endParaRPr lang="en-US" dirty="0"/>
          </a:p>
        </p:txBody>
      </p:sp>
    </p:spTree>
    <p:extLst>
      <p:ext uri="{BB962C8B-B14F-4D97-AF65-F5344CB8AC3E}">
        <p14:creationId xmlns:p14="http://schemas.microsoft.com/office/powerpoint/2010/main" val="28495187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23</a:t>
            </a:fld>
            <a:endParaRPr lang="en-US" dirty="0"/>
          </a:p>
        </p:txBody>
      </p:sp>
    </p:spTree>
    <p:extLst>
      <p:ext uri="{BB962C8B-B14F-4D97-AF65-F5344CB8AC3E}">
        <p14:creationId xmlns:p14="http://schemas.microsoft.com/office/powerpoint/2010/main" val="70433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	</a:t>
            </a:r>
            <a:r>
              <a:rPr lang="en-US" altLang="en-US" b="1" i="1" dirty="0">
                <a:latin typeface="Arial" pitchFamily="34" charset="0"/>
                <a:ea typeface="ＭＳ Ｐゴシック" pitchFamily="34" charset="-128"/>
              </a:rPr>
              <a:t>Paranoid personality disorder (PDP) (p. 573):</a:t>
            </a:r>
            <a:r>
              <a:rPr lang="en-US" altLang="en-US" i="1" dirty="0">
                <a:latin typeface="Arial" pitchFamily="34" charset="0"/>
                <a:ea typeface="ＭＳ Ｐゴシック" pitchFamily="34" charset="-128"/>
              </a:rPr>
              <a:t> </a:t>
            </a:r>
            <a:r>
              <a:rPr lang="en-CA" sz="1200" i="1" kern="1200" dirty="0">
                <a:solidFill>
                  <a:schemeClr val="tx1"/>
                </a:solidFill>
                <a:effectLst/>
                <a:latin typeface="+mn-lt"/>
                <a:ea typeface="+mn-ea"/>
                <a:cs typeface="+mn-cs"/>
              </a:rPr>
              <a:t>individuals are consistently preoccupied by the belief that other people are attempting to harm or deceive them; they often react with anger to these imagined social or physical threats.</a:t>
            </a:r>
            <a:endParaRPr lang="en-CA" sz="1200" i="0" kern="1200" dirty="0">
              <a:solidFill>
                <a:schemeClr val="tx1"/>
              </a:solidFill>
              <a:effectLst/>
              <a:latin typeface="+mn-lt"/>
              <a:ea typeface="+mn-ea"/>
              <a:cs typeface="+mn-cs"/>
            </a:endParaRPr>
          </a:p>
          <a:p>
            <a:pPr defTabSz="457200"/>
            <a:endParaRPr lang="en-CA" sz="1200" i="0" kern="1200" dirty="0">
              <a:solidFill>
                <a:schemeClr val="tx1"/>
              </a:solidFill>
              <a:effectLst/>
              <a:latin typeface="+mn-lt"/>
              <a:ea typeface="+mn-ea"/>
              <a:cs typeface="+mn-cs"/>
            </a:endParaRPr>
          </a:p>
          <a:p>
            <a:pPr defTabSz="457200"/>
            <a:r>
              <a:rPr lang="en-CA" sz="1200" i="0" kern="1200" dirty="0">
                <a:solidFill>
                  <a:schemeClr val="tx1"/>
                </a:solidFill>
                <a:effectLst/>
                <a:latin typeface="+mn-lt"/>
                <a:ea typeface="+mn-ea"/>
                <a:cs typeface="+mn-cs"/>
              </a:rPr>
              <a:t>1) P</a:t>
            </a:r>
            <a:r>
              <a:rPr lang="en-CA" sz="1200" kern="1200" dirty="0">
                <a:solidFill>
                  <a:schemeClr val="tx1"/>
                </a:solidFill>
                <a:effectLst/>
                <a:latin typeface="+mn-lt"/>
                <a:ea typeface="+mn-ea"/>
                <a:cs typeface="+mn-cs"/>
              </a:rPr>
              <a:t>eople with PDP are suspicious of others even when there is no justification for these suspicions.</a:t>
            </a:r>
          </a:p>
          <a:p>
            <a:pPr defTabSz="457200"/>
            <a:r>
              <a:rPr lang="en-CA" sz="1200" kern="1200" dirty="0">
                <a:solidFill>
                  <a:schemeClr val="tx1"/>
                </a:solidFill>
                <a:effectLst/>
                <a:latin typeface="+mn-lt"/>
                <a:ea typeface="+mn-ea"/>
                <a:cs typeface="+mn-cs"/>
              </a:rPr>
              <a:t>	</a:t>
            </a:r>
            <a:r>
              <a:rPr lang="en-CA" sz="1200" kern="1200" dirty="0" err="1">
                <a:solidFill>
                  <a:schemeClr val="tx1"/>
                </a:solidFill>
                <a:effectLst/>
                <a:latin typeface="+mn-lt"/>
                <a:ea typeface="+mn-ea"/>
                <a:cs typeface="+mn-cs"/>
              </a:rPr>
              <a:t>i</a:t>
            </a:r>
            <a:r>
              <a:rPr lang="en-CA" sz="1200" kern="1200" dirty="0">
                <a:solidFill>
                  <a:schemeClr val="tx1"/>
                </a:solidFill>
                <a:effectLst/>
                <a:latin typeface="+mn-lt"/>
                <a:ea typeface="+mn-ea"/>
                <a:cs typeface="+mn-cs"/>
              </a:rPr>
              <a:t>) Distorted perceptions of other people’s intentions mean that people with PDP have a difficult time forming close relationships. This tendency can form a vicious circle of repeated negative social interactions and negative thought processes.</a:t>
            </a:r>
          </a:p>
          <a:p>
            <a:pPr defTabSz="457200"/>
            <a:r>
              <a:rPr lang="en-CA" sz="1200" kern="1200" dirty="0">
                <a:solidFill>
                  <a:schemeClr val="tx1"/>
                </a:solidFill>
                <a:effectLst/>
                <a:latin typeface="+mn-lt"/>
                <a:ea typeface="+mn-ea"/>
                <a:cs typeface="+mn-cs"/>
              </a:rPr>
              <a:t>	ii) The DSM-5 indicates that approximately 2% to 4% of the population has some form of PDP, although little is known about the genes involved with this disorder.</a:t>
            </a:r>
          </a:p>
          <a:p>
            <a:pPr defTabSz="457200"/>
            <a:r>
              <a:rPr lang="en-CA" sz="1200" kern="1200" dirty="0">
                <a:solidFill>
                  <a:schemeClr val="tx1"/>
                </a:solidFill>
                <a:effectLst/>
                <a:latin typeface="+mn-lt"/>
                <a:ea typeface="+mn-ea"/>
                <a:cs typeface="+mn-cs"/>
              </a:rPr>
              <a:t>	iii) From a biological standpoint, neuroimaging studies have found that people with PDP show faster neural responses to auditory stimuli than a matched control group. They also have larger levels of stress hormones in their cerebrospinal fluid, the liquid substance found in the ventricles and sinuses of the brain. These findings both show that PDP is associated with vigilance for threats, whether they are real or imagined. </a:t>
            </a:r>
            <a:endParaRPr lang="en-CA" dirty="0"/>
          </a:p>
          <a:p>
            <a:pPr defTabSz="457200"/>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24</a:t>
            </a:fld>
            <a:endParaRPr lang="en-US" dirty="0"/>
          </a:p>
        </p:txBody>
      </p:sp>
    </p:spTree>
    <p:extLst>
      <p:ext uri="{BB962C8B-B14F-4D97-AF65-F5344CB8AC3E}">
        <p14:creationId xmlns:p14="http://schemas.microsoft.com/office/powerpoint/2010/main" val="38468136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dirty="0">
                <a:latin typeface="Arial" pitchFamily="34" charset="0"/>
                <a:ea typeface="ＭＳ Ｐゴシック" pitchFamily="34" charset="-128"/>
              </a:rPr>
              <a:t>	</a:t>
            </a:r>
            <a:r>
              <a:rPr lang="en-US" altLang="en-US" b="1" i="1" dirty="0">
                <a:latin typeface="Arial" pitchFamily="34" charset="0"/>
                <a:ea typeface="ＭＳ Ｐゴシック" pitchFamily="34" charset="-128"/>
              </a:rPr>
              <a:t>Schizoid personality disorder (SPD) (p. 573-574):</a:t>
            </a:r>
            <a:r>
              <a:rPr lang="en-US" altLang="en-US" i="1" dirty="0">
                <a:latin typeface="Arial" pitchFamily="34" charset="0"/>
                <a:ea typeface="ＭＳ Ｐゴシック" pitchFamily="34" charset="-128"/>
              </a:rPr>
              <a:t> </a:t>
            </a:r>
            <a:r>
              <a:rPr lang="en-CA" sz="1200" i="1" kern="1200" dirty="0">
                <a:solidFill>
                  <a:schemeClr val="tx1"/>
                </a:solidFill>
                <a:effectLst/>
                <a:latin typeface="+mn-lt"/>
                <a:ea typeface="+mn-ea"/>
                <a:cs typeface="+mn-cs"/>
              </a:rPr>
              <a:t>an individual is socially detached; he or she does not desire close relationships, including being part of a family, and takes little pleasure in most activities. </a:t>
            </a:r>
            <a:endParaRPr lang="en-CA" sz="1200" i="0" kern="1200" dirty="0">
              <a:solidFill>
                <a:schemeClr val="tx1"/>
              </a:solidFill>
              <a:effectLst/>
              <a:latin typeface="+mn-lt"/>
              <a:ea typeface="+mn-ea"/>
              <a:cs typeface="+mn-cs"/>
            </a:endParaRPr>
          </a:p>
          <a:p>
            <a:pPr defTabSz="457200"/>
            <a:endParaRPr lang="en-CA" sz="1200" i="0" kern="1200" dirty="0">
              <a:solidFill>
                <a:schemeClr val="tx1"/>
              </a:solidFill>
              <a:effectLst/>
              <a:latin typeface="+mn-lt"/>
              <a:ea typeface="+mn-ea"/>
              <a:cs typeface="+mn-cs"/>
            </a:endParaRPr>
          </a:p>
          <a:p>
            <a:r>
              <a:rPr lang="en-CA" sz="1200" i="0" kern="1200" dirty="0">
                <a:solidFill>
                  <a:schemeClr val="tx1"/>
                </a:solidFill>
                <a:effectLst/>
                <a:latin typeface="+mn-lt"/>
                <a:ea typeface="+mn-ea"/>
                <a:cs typeface="+mn-cs"/>
              </a:rPr>
              <a:t>1) </a:t>
            </a:r>
            <a:r>
              <a:rPr lang="en-CA" sz="1200" kern="1200" dirty="0">
                <a:solidFill>
                  <a:schemeClr val="tx1"/>
                </a:solidFill>
                <a:effectLst/>
                <a:latin typeface="+mn-lt"/>
                <a:ea typeface="+mn-ea"/>
                <a:cs typeface="+mn-cs"/>
              </a:rPr>
              <a:t>Individuals with this personality disorder tend to appear cold and aloof. They do not express many emotions and, when they do, these expressions are less intense than is normal. They often appear indifferent to praise or criticism from others. Many people with SPD feel so distant from people that they wonder if other people notice them at all.</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25</a:t>
            </a:fld>
            <a:endParaRPr lang="en-US" dirty="0"/>
          </a:p>
        </p:txBody>
      </p:sp>
    </p:spTree>
    <p:extLst>
      <p:ext uri="{BB962C8B-B14F-4D97-AF65-F5344CB8AC3E}">
        <p14:creationId xmlns:p14="http://schemas.microsoft.com/office/powerpoint/2010/main" val="33904324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latin typeface="Arial" pitchFamily="34" charset="0"/>
                <a:ea typeface="ＭＳ Ｐゴシック" pitchFamily="34" charset="-128"/>
              </a:rPr>
              <a:t>	</a:t>
            </a:r>
            <a:r>
              <a:rPr lang="en-US" altLang="en-US" b="1" i="1" dirty="0">
                <a:latin typeface="Arial" pitchFamily="34" charset="0"/>
                <a:ea typeface="ＭＳ Ｐゴシック" pitchFamily="34" charset="-128"/>
              </a:rPr>
              <a:t>Schizoid personality disorder (p. 574):</a:t>
            </a:r>
            <a:r>
              <a:rPr lang="en-CA" sz="1200" i="1" kern="1200" dirty="0">
                <a:solidFill>
                  <a:schemeClr val="tx1"/>
                </a:solidFill>
                <a:effectLst/>
                <a:latin typeface="+mn-lt"/>
                <a:ea typeface="+mn-ea"/>
                <a:cs typeface="+mn-cs"/>
              </a:rPr>
              <a:t> consists of both a discomfort with close relationships as well as unusual or eccentric thoughts and behaviours.</a:t>
            </a:r>
          </a:p>
          <a:p>
            <a:endParaRPr lang="en-CA" sz="1200" i="0" kern="1200" dirty="0">
              <a:solidFill>
                <a:schemeClr val="tx1"/>
              </a:solidFill>
              <a:effectLst/>
              <a:latin typeface="+mn-lt"/>
              <a:ea typeface="+mn-ea"/>
              <a:cs typeface="+mn-cs"/>
            </a:endParaRPr>
          </a:p>
          <a:p>
            <a:pPr defTabSz="457200"/>
            <a:r>
              <a:rPr lang="en-CA" sz="1200" i="0" kern="1200" dirty="0">
                <a:solidFill>
                  <a:schemeClr val="tx1"/>
                </a:solidFill>
                <a:effectLst/>
                <a:latin typeface="+mn-lt"/>
                <a:ea typeface="+mn-ea"/>
                <a:cs typeface="+mn-cs"/>
              </a:rPr>
              <a:t>1) </a:t>
            </a:r>
            <a:r>
              <a:rPr lang="en-CA" sz="1200" kern="1200" dirty="0">
                <a:solidFill>
                  <a:schemeClr val="tx1"/>
                </a:solidFill>
                <a:effectLst/>
                <a:latin typeface="+mn-lt"/>
                <a:ea typeface="+mn-ea"/>
                <a:cs typeface="+mn-cs"/>
              </a:rPr>
              <a:t>Individuals with this personality disorder tend to be suspicious and superstitious. They frequently get lost in their own thoughts and imagine connections between thoughts and events that do not really exist. People with this illness also tend to express their thoughts using abstract and strangely formed sentences.</a:t>
            </a:r>
          </a:p>
          <a:p>
            <a:pPr defTabSz="457200"/>
            <a:r>
              <a:rPr lang="en-CA" sz="1200" kern="1200" dirty="0">
                <a:solidFill>
                  <a:schemeClr val="tx1"/>
                </a:solidFill>
                <a:effectLst/>
                <a:latin typeface="+mn-lt"/>
                <a:ea typeface="+mn-ea"/>
                <a:cs typeface="+mn-cs"/>
              </a:rPr>
              <a:t>	</a:t>
            </a:r>
            <a:r>
              <a:rPr lang="en-CA" sz="1200" kern="1200" dirty="0" err="1">
                <a:solidFill>
                  <a:schemeClr val="tx1"/>
                </a:solidFill>
                <a:effectLst/>
                <a:latin typeface="+mn-lt"/>
                <a:ea typeface="+mn-ea"/>
                <a:cs typeface="+mn-cs"/>
              </a:rPr>
              <a:t>i</a:t>
            </a:r>
            <a:r>
              <a:rPr lang="en-CA" sz="1200" kern="1200" dirty="0">
                <a:solidFill>
                  <a:schemeClr val="tx1"/>
                </a:solidFill>
                <a:effectLst/>
                <a:latin typeface="+mn-lt"/>
                <a:ea typeface="+mn-ea"/>
                <a:cs typeface="+mn-cs"/>
              </a:rPr>
              <a:t>) There are a number of brain areas that could be involved. It is possible that the strange manner of speaking found in many people with schizotypal personality disorder is associated with the smaller size of the superior temporal gyrus. </a:t>
            </a:r>
          </a:p>
          <a:p>
            <a:pPr defTabSz="457200"/>
            <a:r>
              <a:rPr lang="en-CA" sz="1200" kern="1200" dirty="0">
                <a:solidFill>
                  <a:schemeClr val="tx1"/>
                </a:solidFill>
                <a:effectLst/>
                <a:latin typeface="+mn-lt"/>
                <a:ea typeface="+mn-ea"/>
                <a:cs typeface="+mn-cs"/>
              </a:rPr>
              <a:t>	ii) At the genetic level, one form of the </a:t>
            </a:r>
            <a:r>
              <a:rPr lang="en-CA" sz="1200" i="1" kern="1200" dirty="0">
                <a:solidFill>
                  <a:schemeClr val="tx1"/>
                </a:solidFill>
                <a:effectLst/>
                <a:latin typeface="+mn-lt"/>
                <a:ea typeface="+mn-ea"/>
                <a:cs typeface="+mn-cs"/>
              </a:rPr>
              <a:t>COMT gene</a:t>
            </a:r>
            <a:r>
              <a:rPr lang="en-CA" sz="1200" kern="1200" dirty="0">
                <a:solidFill>
                  <a:schemeClr val="tx1"/>
                </a:solidFill>
                <a:effectLst/>
                <a:latin typeface="+mn-lt"/>
                <a:ea typeface="+mn-ea"/>
                <a:cs typeface="+mn-cs"/>
              </a:rPr>
              <a:t>, which is related to the neurotransmitters dopamine and epinephrine, makes someone more likely to develop SPD. Problems during pregnancy—particularly exposure to the flu virus during week 23 of prenatal development—has also been associated with later schizotypal development in males. Psychological trauma and chronic stress have also been linked with this disorder.</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26</a:t>
            </a:fld>
            <a:endParaRPr lang="en-US" dirty="0"/>
          </a:p>
        </p:txBody>
      </p:sp>
    </p:spTree>
    <p:extLst>
      <p:ext uri="{BB962C8B-B14F-4D97-AF65-F5344CB8AC3E}">
        <p14:creationId xmlns:p14="http://schemas.microsoft.com/office/powerpoint/2010/main" val="24606080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8</a:t>
            </a:fld>
            <a:endParaRPr lang="en-US" dirty="0"/>
          </a:p>
        </p:txBody>
      </p:sp>
    </p:spTree>
    <p:extLst>
      <p:ext uri="{BB962C8B-B14F-4D97-AF65-F5344CB8AC3E}">
        <p14:creationId xmlns:p14="http://schemas.microsoft.com/office/powerpoint/2010/main" val="27114666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	</a:t>
            </a:r>
            <a:r>
              <a:rPr lang="en-US" altLang="en-US" b="1" i="1" dirty="0">
                <a:latin typeface="Arial" pitchFamily="34" charset="0"/>
                <a:ea typeface="ＭＳ Ｐゴシック" pitchFamily="34" charset="-128"/>
              </a:rPr>
              <a:t>Borderline personality disorder (BPD) (p. 575)</a:t>
            </a:r>
            <a:r>
              <a:rPr lang="en-US" altLang="en-US" b="0" i="1" dirty="0">
                <a:latin typeface="Arial" pitchFamily="34" charset="0"/>
                <a:ea typeface="ＭＳ Ｐゴシック" pitchFamily="34" charset="-128"/>
              </a:rPr>
              <a:t> is</a:t>
            </a:r>
            <a:r>
              <a:rPr lang="en-US" altLang="en-US" i="1" dirty="0">
                <a:latin typeface="Arial" pitchFamily="34" charset="0"/>
                <a:ea typeface="ＭＳ Ｐゴシック" pitchFamily="34" charset="-128"/>
              </a:rPr>
              <a:t> characterized by intense extremes between positive and negative emotions, an unstable sense of self, impulsivity, and difficult social relationships.</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1) Each of the characteristics of BPD seems to be connected to a tendency to think in all-or-none terms.</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For example, a person with BPD may fall in love quickly, professing deep commitment and affection, but just as quickly become disgusted by someone’s imperfections.</a:t>
            </a:r>
          </a:p>
          <a:p>
            <a:pPr defTabSz="457200"/>
            <a:r>
              <a:rPr lang="en-US" altLang="en-US" dirty="0">
                <a:latin typeface="Arial" pitchFamily="34" charset="0"/>
                <a:ea typeface="ＭＳ Ｐゴシック" pitchFamily="34" charset="-128"/>
              </a:rPr>
              <a:t>		a) Friends, family, colleagues, and public figures can also be idealized and despised in the same way.</a:t>
            </a:r>
          </a:p>
          <a:p>
            <a:pPr defTabSz="457200"/>
            <a:r>
              <a:rPr lang="en-US" altLang="en-US" dirty="0">
                <a:latin typeface="Arial" pitchFamily="34" charset="0"/>
                <a:ea typeface="ＭＳ Ｐゴシック" pitchFamily="34" charset="-128"/>
              </a:rPr>
              <a:t>	ii) People with BPD may have a hard time understanding that there are bound to be conflicts in any relationship.</a:t>
            </a: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2) As a part of their troubled relationships, people with BPD can become paranoid, suspecting that everyone else has similarly unpredictable feelings.</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Fear of abandonment can lead to risky sexual </a:t>
            </a:r>
            <a:r>
              <a:rPr lang="en-US" altLang="en-US" dirty="0" err="1">
                <a:latin typeface="Arial" pitchFamily="34" charset="0"/>
                <a:ea typeface="ＭＳ Ｐゴシック" pitchFamily="34" charset="-128"/>
              </a:rPr>
              <a:t>behaviours</a:t>
            </a:r>
            <a:r>
              <a:rPr lang="en-US" altLang="en-US" dirty="0">
                <a:latin typeface="Arial" pitchFamily="34" charset="0"/>
                <a:ea typeface="ＭＳ Ｐゴシック" pitchFamily="34" charset="-128"/>
              </a:rPr>
              <a:t> in an attempt to form relationships.</a:t>
            </a:r>
          </a:p>
          <a:p>
            <a:pPr defTabSz="457200"/>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3) One key feature of BPD is the tendency toward self-injury, which may involve cutting or burning.</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These episodes of self-injury may appear to be suicide attempts and in some cases are actual attempts.</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27</a:t>
            </a:fld>
            <a:endParaRPr lang="en-US" dirty="0"/>
          </a:p>
        </p:txBody>
      </p:sp>
    </p:spTree>
    <p:extLst>
      <p:ext uri="{BB962C8B-B14F-4D97-AF65-F5344CB8AC3E}">
        <p14:creationId xmlns:p14="http://schemas.microsoft.com/office/powerpoint/2010/main" val="176278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	</a:t>
            </a:r>
            <a:r>
              <a:rPr lang="en-US" altLang="en-US" b="1" i="1" dirty="0">
                <a:latin typeface="Arial" pitchFamily="34" charset="0"/>
                <a:ea typeface="ＭＳ Ｐゴシック" pitchFamily="34" charset="-128"/>
              </a:rPr>
              <a:t>Narcissistic personality disorder (NPD) (p. 575)</a:t>
            </a:r>
            <a:r>
              <a:rPr lang="en-US" altLang="en-US" i="1" dirty="0">
                <a:latin typeface="Arial" pitchFamily="34" charset="0"/>
                <a:ea typeface="ＭＳ Ｐゴシック" pitchFamily="34" charset="-128"/>
              </a:rPr>
              <a:t> is characterized by an inflated sense of self-importance and an intense need for attention and admiration, as well as intense self-doubt and fear of abandonment.</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1) In fact, people with NPD are known to manipulate and arrange their relationships to make sure their own needs are met, no matter the toll it takes on others.</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They often lack empathy.</a:t>
            </a:r>
          </a:p>
          <a:p>
            <a:pPr defTabSz="457200"/>
            <a:r>
              <a:rPr lang="en-US" altLang="en-US" dirty="0">
                <a:latin typeface="Arial" pitchFamily="34" charset="0"/>
                <a:ea typeface="ＭＳ Ｐゴシック" pitchFamily="34" charset="-128"/>
              </a:rPr>
              <a:t> ii) Their sense of entitlement and specialness allows them to cheat without feeling any guilt or remorse.</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28</a:t>
            </a:fld>
            <a:endParaRPr lang="en-US" dirty="0"/>
          </a:p>
        </p:txBody>
      </p:sp>
    </p:spTree>
    <p:extLst>
      <p:ext uri="{BB962C8B-B14F-4D97-AF65-F5344CB8AC3E}">
        <p14:creationId xmlns:p14="http://schemas.microsoft.com/office/powerpoint/2010/main" val="303924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	</a:t>
            </a:r>
            <a:r>
              <a:rPr lang="en-US" altLang="en-US" b="1" i="1" dirty="0">
                <a:latin typeface="Arial" pitchFamily="34" charset="0"/>
                <a:ea typeface="ＭＳ Ｐゴシック" pitchFamily="34" charset="-128"/>
              </a:rPr>
              <a:t>Histrionic personality disorder (HPD) (p. 575)</a:t>
            </a:r>
            <a:r>
              <a:rPr lang="en-US" altLang="en-US" i="1" dirty="0">
                <a:latin typeface="Arial" pitchFamily="34" charset="0"/>
                <a:ea typeface="ＭＳ Ｐゴシック" pitchFamily="34" charset="-128"/>
              </a:rPr>
              <a:t> is characterized by excessive attention seeking and dramatic </a:t>
            </a:r>
            <a:r>
              <a:rPr lang="en-US" altLang="en-US" i="1" dirty="0" err="1">
                <a:latin typeface="Arial" pitchFamily="34" charset="0"/>
                <a:ea typeface="ＭＳ Ｐゴシック" pitchFamily="34" charset="-128"/>
              </a:rPr>
              <a:t>behaviour</a:t>
            </a:r>
            <a:r>
              <a:rPr lang="en-US" altLang="en-US" i="1" dirty="0">
                <a:latin typeface="Arial" pitchFamily="34" charset="0"/>
                <a:ea typeface="ＭＳ Ｐゴシック" pitchFamily="34" charset="-128"/>
              </a:rPr>
              <a:t>.</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1) “Histrionic” comes from a Latin word meaning “like an actor or like a theatrical performance.”</a:t>
            </a: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2) People who have HPD are typically very successful at drawing people in with flirtatiousness, provocative sexuality, and flattery.</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The histrionic person often engages in indulgent and risky </a:t>
            </a:r>
            <a:r>
              <a:rPr lang="en-US" altLang="en-US" dirty="0" err="1">
                <a:latin typeface="Arial" pitchFamily="34" charset="0"/>
                <a:ea typeface="ＭＳ Ｐゴシック" pitchFamily="34" charset="-128"/>
              </a:rPr>
              <a:t>behaviours</a:t>
            </a:r>
            <a:r>
              <a:rPr lang="en-US" altLang="en-US" dirty="0">
                <a:latin typeface="Arial" pitchFamily="34" charset="0"/>
                <a:ea typeface="ＭＳ Ｐゴシック" pitchFamily="34" charset="-128"/>
              </a:rPr>
              <a:t> and tends to be highly sensitive to criticism and generally manipulative in relationships.</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29</a:t>
            </a:fld>
            <a:endParaRPr lang="en-US" dirty="0"/>
          </a:p>
        </p:txBody>
      </p:sp>
    </p:spTree>
    <p:extLst>
      <p:ext uri="{BB962C8B-B14F-4D97-AF65-F5344CB8AC3E}">
        <p14:creationId xmlns:p14="http://schemas.microsoft.com/office/powerpoint/2010/main" val="34320893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i="1" dirty="0">
                <a:latin typeface="Arial" pitchFamily="34" charset="0"/>
                <a:ea typeface="ＭＳ Ｐゴシック" pitchFamily="34" charset="-128"/>
              </a:rPr>
              <a:t>	</a:t>
            </a:r>
            <a:r>
              <a:rPr lang="en-US" altLang="en-US" b="1" i="1" dirty="0">
                <a:latin typeface="Arial" pitchFamily="34" charset="0"/>
                <a:ea typeface="ＭＳ Ｐゴシック" pitchFamily="34" charset="-128"/>
              </a:rPr>
              <a:t>Antisocial personality disorder (APD) (p. 576)</a:t>
            </a:r>
            <a:r>
              <a:rPr lang="en-US" altLang="en-US" i="1" dirty="0">
                <a:latin typeface="Arial" pitchFamily="34" charset="0"/>
                <a:ea typeface="ＭＳ Ｐゴシック" pitchFamily="34" charset="-128"/>
              </a:rPr>
              <a:t> refers </a:t>
            </a:r>
            <a:r>
              <a:rPr lang="en-CA" sz="1200" i="1" kern="1200" dirty="0">
                <a:solidFill>
                  <a:schemeClr val="tx1"/>
                </a:solidFill>
                <a:effectLst/>
                <a:latin typeface="+mn-lt"/>
                <a:ea typeface="+mn-ea"/>
                <a:cs typeface="+mn-cs"/>
              </a:rPr>
              <a:t>to individuals who have a profound lack of empathy or emotional connection with others, a disregard for others’ rights or preferences, and a tendency toward imposing their own desires, often violently, onto others regardless of the consequences for other people or, often when younger, animals</a:t>
            </a:r>
            <a:r>
              <a:rPr lang="en-CA" sz="1200" kern="1200" dirty="0">
                <a:solidFill>
                  <a:schemeClr val="tx1"/>
                </a:solidFill>
                <a:effectLst/>
                <a:latin typeface="+mn-lt"/>
                <a:ea typeface="+mn-ea"/>
                <a:cs typeface="+mn-cs"/>
              </a:rPr>
              <a:t>. </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1) </a:t>
            </a:r>
            <a:r>
              <a:rPr lang="en-CA" sz="1200" kern="1200" dirty="0">
                <a:solidFill>
                  <a:schemeClr val="tx1"/>
                </a:solidFill>
                <a:effectLst/>
                <a:latin typeface="+mn-lt"/>
                <a:ea typeface="+mn-ea"/>
                <a:cs typeface="+mn-cs"/>
              </a:rPr>
              <a:t>APD tends to be highly resistant to treatment, in part because individuals with APD are not alarmed or distressed by their actions (although others frequently are), and they are thus rarely, if ever, motivated to change</a:t>
            </a:r>
            <a:r>
              <a:rPr lang="en-US" altLang="en-US" dirty="0">
                <a:latin typeface="Arial" pitchFamily="34" charset="0"/>
                <a:ea typeface="ＭＳ Ｐゴシック" pitchFamily="34" charset="-128"/>
              </a:rPr>
              <a:t>.</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a:t>
            </a:r>
            <a:r>
              <a:rPr lang="en-CA" sz="1200" kern="1200" dirty="0">
                <a:solidFill>
                  <a:schemeClr val="tx1"/>
                </a:solidFill>
                <a:effectLst/>
                <a:latin typeface="+mn-lt"/>
                <a:ea typeface="+mn-ea"/>
                <a:cs typeface="+mn-cs"/>
              </a:rPr>
              <a:t>Adults with APD and children with </a:t>
            </a:r>
            <a:r>
              <a:rPr lang="en-CA" sz="1200" i="1" kern="1200" dirty="0">
                <a:solidFill>
                  <a:schemeClr val="tx1"/>
                </a:solidFill>
                <a:effectLst/>
                <a:latin typeface="+mn-lt"/>
                <a:ea typeface="+mn-ea"/>
                <a:cs typeface="+mn-cs"/>
              </a:rPr>
              <a:t>conduct disorders </a:t>
            </a:r>
            <a:r>
              <a:rPr lang="en-CA" sz="1200" kern="1200" dirty="0">
                <a:solidFill>
                  <a:schemeClr val="tx1"/>
                </a:solidFill>
                <a:effectLst/>
                <a:latin typeface="+mn-lt"/>
                <a:ea typeface="+mn-ea"/>
                <a:cs typeface="+mn-cs"/>
              </a:rPr>
              <a:t>(often a precursor to APD) have difficulty learning tasks that require decision making and following complex rules. Brain imaging studies show that children with conduct disorders perform worse at these tasks and have reduced activity in the frontal lobes compared with healthy controls and even children with ADHD.</a:t>
            </a:r>
          </a:p>
          <a:p>
            <a:pPr defTabSz="457200"/>
            <a:r>
              <a:rPr lang="en-CA" sz="1200" kern="1200" dirty="0">
                <a:solidFill>
                  <a:schemeClr val="tx1"/>
                </a:solidFill>
                <a:effectLst/>
                <a:latin typeface="+mn-lt"/>
                <a:ea typeface="+mn-ea"/>
                <a:cs typeface="+mn-cs"/>
              </a:rPr>
              <a:t>	ii) People with APD have often experienced trauma or abuse. The need to defend the self against intensely negative emotions and experiences may effectively shut down (or impair the development of) the emotional circuitry for empathy. This often results in aggression and cruelty toward others, including animals. </a:t>
            </a:r>
            <a:endParaRPr lang="en-CA" dirty="0"/>
          </a:p>
          <a:p>
            <a:pPr defTabSz="457200"/>
            <a:r>
              <a:rPr lang="en-US" altLang="en-US" dirty="0">
                <a:latin typeface="Arial" pitchFamily="34" charset="0"/>
                <a:ea typeface="ＭＳ Ｐゴシック" pitchFamily="34" charset="-128"/>
              </a:rPr>
              <a:t> </a:t>
            </a:r>
          </a:p>
        </p:txBody>
      </p:sp>
      <p:sp>
        <p:nvSpPr>
          <p:cNvPr id="4" name="Slide Number Placeholder 3"/>
          <p:cNvSpPr>
            <a:spLocks noGrp="1"/>
          </p:cNvSpPr>
          <p:nvPr>
            <p:ph type="sldNum" sz="quarter" idx="10"/>
          </p:nvPr>
        </p:nvSpPr>
        <p:spPr/>
        <p:txBody>
          <a:bodyPr/>
          <a:lstStyle/>
          <a:p>
            <a:fld id="{A73D6722-9B4D-4E29-B226-C325925A8118}" type="slidenum">
              <a:rPr lang="en-US" smtClean="0"/>
              <a:pPr/>
              <a:t>30</a:t>
            </a:fld>
            <a:endParaRPr lang="en-US" dirty="0"/>
          </a:p>
        </p:txBody>
      </p:sp>
    </p:spTree>
    <p:extLst>
      <p:ext uri="{BB962C8B-B14F-4D97-AF65-F5344CB8AC3E}">
        <p14:creationId xmlns:p14="http://schemas.microsoft.com/office/powerpoint/2010/main" val="5122290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Antisocial personality disorder (APD) (p. 626)</a:t>
            </a:r>
            <a:r>
              <a:rPr lang="en-US" altLang="en-US" sz="1200" i="1" dirty="0">
                <a:latin typeface="Arial" pitchFamily="34" charset="0"/>
                <a:ea typeface="ＭＳ Ｐゴシック" pitchFamily="34" charset="-128"/>
              </a:rPr>
              <a:t> refers to a profound lack of empathy or emotional connection with others, a disregard for others’ rights or preferences, and a tendency toward imposing their own desires, often violently, onto others regardless of the consequences for other people or, often when younger, other animals.</a:t>
            </a:r>
          </a:p>
          <a:p>
            <a:pPr defTabSz="457200">
              <a:lnSpc>
                <a:spcPct val="80000"/>
              </a:lnSpc>
            </a:pPr>
            <a:r>
              <a:rPr lang="en-US" altLang="en-US" sz="1200" dirty="0">
                <a:latin typeface="Arial" pitchFamily="34" charset="0"/>
                <a:ea typeface="ＭＳ Ｐゴシック" pitchFamily="34" charset="-128"/>
              </a:rPr>
              <a:t> </a:t>
            </a:r>
          </a:p>
          <a:p>
            <a:pPr defTabSz="457200"/>
            <a:r>
              <a:rPr lang="en-US" altLang="en-US" sz="1200" dirty="0">
                <a:latin typeface="Arial" pitchFamily="34" charset="0"/>
                <a:ea typeface="ＭＳ Ｐゴシック" pitchFamily="34" charset="-128"/>
              </a:rPr>
              <a:t>1) </a:t>
            </a:r>
            <a:r>
              <a:rPr lang="en-US" altLang="en-US" sz="1200" i="1" dirty="0">
                <a:latin typeface="Arial" pitchFamily="34" charset="0"/>
                <a:ea typeface="ＭＳ Ｐゴシック" pitchFamily="34" charset="-128"/>
              </a:rPr>
              <a:t>What do we know about psychopaths?</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a:t>
            </a:r>
            <a:r>
              <a:rPr lang="en-US" altLang="en-US" sz="1200" dirty="0">
                <a:latin typeface="Arial" pitchFamily="34" charset="0"/>
                <a:ea typeface="ＭＳ Ｐゴシック" pitchFamily="34" charset="-128"/>
              </a:rPr>
              <a:t> </a:t>
            </a:r>
            <a:r>
              <a:rPr lang="en-CA" sz="1200" kern="1200" dirty="0">
                <a:solidFill>
                  <a:schemeClr val="tx1"/>
                </a:solidFill>
                <a:effectLst/>
                <a:latin typeface="+mn-lt"/>
                <a:ea typeface="+mn-ea"/>
                <a:cs typeface="+mn-cs"/>
              </a:rPr>
              <a:t>There are some differences between the individuals with ADP and psychopaths. Approximately 15% to 20% of people with APD would also be diagnosed with psychopathy.</a:t>
            </a:r>
          </a:p>
          <a:p>
            <a:pPr defTabSz="457200"/>
            <a:r>
              <a:rPr lang="en-CA" sz="1200" kern="1200" dirty="0">
                <a:solidFill>
                  <a:schemeClr val="tx1"/>
                </a:solidFill>
                <a:effectLst/>
                <a:latin typeface="+mn-lt"/>
                <a:ea typeface="+mn-ea"/>
                <a:cs typeface="+mn-cs"/>
              </a:rPr>
              <a:t>	ii) Psychopaths are frequently diagnosed using the Hare Psychopathy Checklist-Revised (PCL-R; Hare, 2003), a 20-item checklist on which an assessor decides the degree to which a patient matches different characteristics. The PCL-R breaks down into two main factors:</a:t>
            </a:r>
          </a:p>
          <a:p>
            <a:pPr defTabSz="457200"/>
            <a:r>
              <a:rPr lang="en-CA" sz="1200" kern="1200" dirty="0">
                <a:solidFill>
                  <a:schemeClr val="tx1"/>
                </a:solidFill>
                <a:effectLst/>
                <a:latin typeface="+mn-lt"/>
                <a:ea typeface="+mn-ea"/>
                <a:cs typeface="+mn-cs"/>
              </a:rPr>
              <a:t>		a) The Interpersonal/Emotional factor contains items such as “superficial charm,” “pathological lying,” “lack of empathy,” and “lack of guilt.”</a:t>
            </a:r>
          </a:p>
          <a:p>
            <a:pPr defTabSz="457200"/>
            <a:r>
              <a:rPr lang="en-CA" sz="1200" kern="1200" dirty="0">
                <a:solidFill>
                  <a:schemeClr val="tx1"/>
                </a:solidFill>
                <a:effectLst/>
                <a:latin typeface="+mn-lt"/>
                <a:ea typeface="+mn-ea"/>
                <a:cs typeface="+mn-cs"/>
              </a:rPr>
              <a:t>		b) The Social Deviance factor contains items such as “need for stimulation,” “impulsivity,” “poor behavioural controls,” and “early behavioural problems.”</a:t>
            </a:r>
          </a:p>
          <a:p>
            <a:pPr defTabSz="457200"/>
            <a:r>
              <a:rPr lang="en-CA" sz="1200" kern="1200" dirty="0">
                <a:solidFill>
                  <a:schemeClr val="tx1"/>
                </a:solidFill>
                <a:effectLst/>
                <a:latin typeface="+mn-lt"/>
                <a:ea typeface="+mn-ea"/>
                <a:cs typeface="+mn-cs"/>
              </a:rPr>
              <a:t>	iii) People with APD (but who are not psychopaths) tend to score highly on the Social Deviance items. Psychopaths, on the other hand, score high on both </a:t>
            </a:r>
            <a:endParaRPr lang="en-CA" dirty="0"/>
          </a:p>
          <a:p>
            <a:r>
              <a:rPr lang="en-CA" sz="1200" kern="1200" dirty="0">
                <a:solidFill>
                  <a:schemeClr val="tx1"/>
                </a:solidFill>
                <a:effectLst/>
                <a:latin typeface="+mn-lt"/>
                <a:ea typeface="+mn-ea"/>
                <a:cs typeface="+mn-cs"/>
              </a:rPr>
              <a:t>factors, but are particularly high on the Interpersonal/Emotional items. This result has led some psychiatrists to suggest that psychopathy is an extreme form of APD.</a:t>
            </a:r>
            <a:endParaRPr lang="en-CA" dirty="0"/>
          </a:p>
          <a:p>
            <a:pPr defTabSz="457200">
              <a:lnSpc>
                <a:spcPct val="80000"/>
              </a:lnSpc>
            </a:pPr>
            <a:r>
              <a:rPr lang="en-US" altLang="en-US" sz="1200" dirty="0">
                <a:latin typeface="Arial" pitchFamily="34" charset="0"/>
                <a:ea typeface="ＭＳ Ｐゴシック" pitchFamily="34" charset="-128"/>
              </a:rPr>
              <a:t> </a:t>
            </a:r>
          </a:p>
          <a:p>
            <a:pPr defTabSz="457200"/>
            <a:r>
              <a:rPr lang="en-US" altLang="en-US" sz="1200" dirty="0">
                <a:latin typeface="Arial" pitchFamily="34" charset="0"/>
                <a:ea typeface="ＭＳ Ｐゴシック" pitchFamily="34" charset="-128"/>
              </a:rPr>
              <a:t>2) </a:t>
            </a:r>
            <a:r>
              <a:rPr lang="en-US" altLang="en-US" sz="1200" i="1" dirty="0">
                <a:latin typeface="Arial" pitchFamily="34" charset="0"/>
                <a:ea typeface="ＭＳ Ｐゴシック" pitchFamily="34" charset="-128"/>
              </a:rPr>
              <a:t>How can science explain antisocial personality disorder?</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a:t>
            </a:r>
            <a:r>
              <a:rPr lang="en-CA" sz="1200" kern="1200" dirty="0">
                <a:solidFill>
                  <a:schemeClr val="tx1"/>
                </a:solidFill>
                <a:effectLst/>
                <a:latin typeface="+mn-lt"/>
                <a:ea typeface="+mn-ea"/>
                <a:cs typeface="+mn-cs"/>
              </a:rPr>
              <a:t>Psychopaths tend to be </a:t>
            </a:r>
            <a:r>
              <a:rPr lang="en-CA" sz="1200" i="1" kern="1200" dirty="0">
                <a:solidFill>
                  <a:schemeClr val="tx1"/>
                </a:solidFill>
                <a:effectLst/>
                <a:latin typeface="+mn-lt"/>
                <a:ea typeface="+mn-ea"/>
                <a:cs typeface="+mn-cs"/>
              </a:rPr>
              <a:t>under</a:t>
            </a:r>
            <a:r>
              <a:rPr lang="en-CA" sz="1200" kern="1200" dirty="0">
                <a:solidFill>
                  <a:schemeClr val="tx1"/>
                </a:solidFill>
                <a:effectLst/>
                <a:latin typeface="+mn-lt"/>
                <a:ea typeface="+mn-ea"/>
                <a:cs typeface="+mn-cs"/>
              </a:rPr>
              <a:t>-reactive to stress. For example, a flash of light, a loud sound, or the sudden appearance of an angry face will startle most people. In contrast, psychopaths show very weak startle responses when exposed to unpleasant stimuli.</a:t>
            </a:r>
          </a:p>
          <a:p>
            <a:pPr defTabSz="457200"/>
            <a:r>
              <a:rPr lang="en-CA" sz="1200" kern="1200" dirty="0">
                <a:solidFill>
                  <a:schemeClr val="tx1"/>
                </a:solidFill>
                <a:effectLst/>
                <a:latin typeface="+mn-lt"/>
                <a:ea typeface="+mn-ea"/>
                <a:cs typeface="+mn-cs"/>
              </a:rPr>
              <a:t>		a) In one study, researchers recorded the electrical signals of the eyeblink muscles while presenting disturbing images to a group of male prisoners from an American jail and a control group (i.e., without a psychological disorder). Figure 15.3 illustrates the results—the strength of the startle response is indicated by the height of the bars. The psychopaths (the bars on the right side) had much weaker responses than the control group (on the left; </a:t>
            </a:r>
            <a:r>
              <a:rPr lang="en-CA" sz="1200" kern="1200" dirty="0" err="1">
                <a:solidFill>
                  <a:schemeClr val="tx1"/>
                </a:solidFill>
                <a:effectLst/>
                <a:latin typeface="+mn-lt"/>
                <a:ea typeface="+mn-ea"/>
                <a:cs typeface="+mn-cs"/>
              </a:rPr>
              <a:t>Levenston</a:t>
            </a:r>
            <a:r>
              <a:rPr lang="en-CA" sz="1200" kern="1200" dirty="0">
                <a:solidFill>
                  <a:schemeClr val="tx1"/>
                </a:solidFill>
                <a:effectLst/>
                <a:latin typeface="+mn-lt"/>
                <a:ea typeface="+mn-ea"/>
                <a:cs typeface="+mn-cs"/>
              </a:rPr>
              <a:t> et al., 2000). </a:t>
            </a:r>
            <a:endParaRPr lang="en-US" altLang="en-US" dirty="0">
              <a:latin typeface="Arial" pitchFamily="34" charset="0"/>
              <a:ea typeface="ＭＳ Ｐゴシック" pitchFamily="34" charset="-128"/>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dirty="0">
                <a:latin typeface="Arial" pitchFamily="34" charset="0"/>
                <a:ea typeface="ＭＳ Ｐゴシック" pitchFamily="34" charset="-128"/>
              </a:rPr>
              <a:t>	ii) </a:t>
            </a:r>
            <a:r>
              <a:rPr lang="en-CA" sz="1200" kern="1200" dirty="0">
                <a:solidFill>
                  <a:schemeClr val="tx1"/>
                </a:solidFill>
                <a:effectLst/>
                <a:latin typeface="+mn-lt"/>
                <a:ea typeface="+mn-ea"/>
                <a:cs typeface="+mn-cs"/>
              </a:rPr>
              <a:t>This reduced reactivity to stress is due, in part, to abnormalities in the amygdala. In most people, the amygdala fires in response to aversive stimuli. It is also involved with aversive conditioning, a form of emotional learning (see Module 6.1). However psychopaths show very little amygdala activity in these situations. Additional impairments occur as a result of problems associated with the frontal lobes. The frontal lobes have connections that allow them to reduce the activity of the amygdala and other emotion-related brain regions (see Module 11.4). Psychopaths, however, have less grey matter in many frontal lobe regions. They also have less efficient white-matter pathways connecting the frontal lobes and amygdala. As a result, they have trouble regulating their emotional responses (see Figure 15.4).</a:t>
            </a:r>
            <a:endParaRPr lang="en-CA" dirty="0"/>
          </a:p>
          <a:p>
            <a:pPr defTabSz="457200"/>
            <a:endParaRPr lang="en-CA" dirty="0"/>
          </a:p>
          <a:p>
            <a:pPr defTabSz="457200">
              <a:lnSpc>
                <a:spcPct val="80000"/>
              </a:lnSpc>
            </a:pP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31</a:t>
            </a:fld>
            <a:endParaRPr lang="en-US" dirty="0"/>
          </a:p>
        </p:txBody>
      </p:sp>
    </p:spTree>
    <p:extLst>
      <p:ext uri="{BB962C8B-B14F-4D97-AF65-F5344CB8AC3E}">
        <p14:creationId xmlns:p14="http://schemas.microsoft.com/office/powerpoint/2010/main" val="24434061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Antisocial personality disorder (APD) (p. 626)</a:t>
            </a:r>
            <a:r>
              <a:rPr lang="en-US" altLang="en-US" sz="1200" i="1" dirty="0">
                <a:latin typeface="Arial" pitchFamily="34" charset="0"/>
                <a:ea typeface="ＭＳ Ｐゴシック" pitchFamily="34" charset="-128"/>
              </a:rPr>
              <a:t> refers to a profound lack of empathy or emotional connection with others, a disregard for others’ rights or preferences, and a tendency toward imposing their own desires, often violently, onto others regardless of the consequences for other people or, often when younger, other animals.</a:t>
            </a:r>
          </a:p>
          <a:p>
            <a:pPr defTabSz="457200">
              <a:lnSpc>
                <a:spcPct val="80000"/>
              </a:lnSpc>
            </a:pPr>
            <a:r>
              <a:rPr lang="en-US" altLang="en-US" sz="1200" dirty="0">
                <a:latin typeface="Arial" pitchFamily="34" charset="0"/>
                <a:ea typeface="ＭＳ Ｐゴシック" pitchFamily="34" charset="-128"/>
              </a:rPr>
              <a:t> </a:t>
            </a:r>
          </a:p>
          <a:p>
            <a:pPr defTabSz="457200"/>
            <a:r>
              <a:rPr lang="en-US" altLang="en-US" sz="1200" dirty="0">
                <a:latin typeface="Arial" pitchFamily="34" charset="0"/>
                <a:ea typeface="ＭＳ Ｐゴシック" pitchFamily="34" charset="-128"/>
              </a:rPr>
              <a:t>1) </a:t>
            </a:r>
            <a:r>
              <a:rPr lang="en-US" altLang="en-US" sz="1200" i="1" dirty="0">
                <a:latin typeface="Arial" pitchFamily="34" charset="0"/>
                <a:ea typeface="ＭＳ Ｐゴシック" pitchFamily="34" charset="-128"/>
              </a:rPr>
              <a:t>What do we know about psychopaths?</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a:t>
            </a:r>
            <a:r>
              <a:rPr lang="en-US" altLang="en-US" sz="1200" dirty="0">
                <a:latin typeface="Arial" pitchFamily="34" charset="0"/>
                <a:ea typeface="ＭＳ Ｐゴシック" pitchFamily="34" charset="-128"/>
              </a:rPr>
              <a:t> </a:t>
            </a:r>
            <a:r>
              <a:rPr lang="en-CA" sz="1200" kern="1200" dirty="0">
                <a:solidFill>
                  <a:schemeClr val="tx1"/>
                </a:solidFill>
                <a:effectLst/>
                <a:latin typeface="+mn-lt"/>
                <a:ea typeface="+mn-ea"/>
                <a:cs typeface="+mn-cs"/>
              </a:rPr>
              <a:t>There are some differences between the individuals with </a:t>
            </a:r>
            <a:r>
              <a:rPr lang="en-CA" sz="1200" kern="1200" dirty="0" smtClean="0">
                <a:solidFill>
                  <a:schemeClr val="tx1"/>
                </a:solidFill>
                <a:effectLst/>
                <a:latin typeface="+mn-lt"/>
                <a:ea typeface="+mn-ea"/>
                <a:cs typeface="+mn-cs"/>
              </a:rPr>
              <a:t>APD </a:t>
            </a:r>
            <a:r>
              <a:rPr lang="en-CA" sz="1200" kern="1200" dirty="0">
                <a:solidFill>
                  <a:schemeClr val="tx1"/>
                </a:solidFill>
                <a:effectLst/>
                <a:latin typeface="+mn-lt"/>
                <a:ea typeface="+mn-ea"/>
                <a:cs typeface="+mn-cs"/>
              </a:rPr>
              <a:t>and psychopaths. Approximately 15% to 20% of people with APD would also be diagnosed with psychopathy.</a:t>
            </a:r>
          </a:p>
          <a:p>
            <a:pPr defTabSz="457200"/>
            <a:r>
              <a:rPr lang="en-CA" sz="1200" kern="1200" dirty="0">
                <a:solidFill>
                  <a:schemeClr val="tx1"/>
                </a:solidFill>
                <a:effectLst/>
                <a:latin typeface="+mn-lt"/>
                <a:ea typeface="+mn-ea"/>
                <a:cs typeface="+mn-cs"/>
              </a:rPr>
              <a:t>	ii) Psychopaths are frequently diagnosed using the Hare Psychopathy Checklist-Revised (PCL-R; Hare, 2003), a 20-item checklist on which an assessor decides the degree to which a patient matches different characteristics. The PCL-R breaks down into two main factors:</a:t>
            </a:r>
          </a:p>
          <a:p>
            <a:pPr defTabSz="457200"/>
            <a:r>
              <a:rPr lang="en-CA" sz="1200" kern="1200" dirty="0">
                <a:solidFill>
                  <a:schemeClr val="tx1"/>
                </a:solidFill>
                <a:effectLst/>
                <a:latin typeface="+mn-lt"/>
                <a:ea typeface="+mn-ea"/>
                <a:cs typeface="+mn-cs"/>
              </a:rPr>
              <a:t>		a) The Interpersonal/Emotional factor contains items such as “superficial charm,” “pathological lying,” “lack of empathy,” and “lack of guilt.”</a:t>
            </a:r>
          </a:p>
          <a:p>
            <a:pPr defTabSz="457200"/>
            <a:r>
              <a:rPr lang="en-CA" sz="1200" kern="1200" dirty="0">
                <a:solidFill>
                  <a:schemeClr val="tx1"/>
                </a:solidFill>
                <a:effectLst/>
                <a:latin typeface="+mn-lt"/>
                <a:ea typeface="+mn-ea"/>
                <a:cs typeface="+mn-cs"/>
              </a:rPr>
              <a:t>		b) The Social Deviance factor contains items such as “need for stimulation,” “impulsivity,” “poor behavioural controls,” and “early behavioural problems.”</a:t>
            </a:r>
          </a:p>
          <a:p>
            <a:pPr defTabSz="457200"/>
            <a:r>
              <a:rPr lang="en-CA" sz="1200" kern="1200" dirty="0">
                <a:solidFill>
                  <a:schemeClr val="tx1"/>
                </a:solidFill>
                <a:effectLst/>
                <a:latin typeface="+mn-lt"/>
                <a:ea typeface="+mn-ea"/>
                <a:cs typeface="+mn-cs"/>
              </a:rPr>
              <a:t>	iii) People with APD (but who are not psychopaths) tend to score highly on the Social Deviance items. Psychopaths, on the other hand, score high on both </a:t>
            </a:r>
            <a:endParaRPr lang="en-CA" dirty="0"/>
          </a:p>
          <a:p>
            <a:r>
              <a:rPr lang="en-CA" sz="1200" kern="1200" dirty="0">
                <a:solidFill>
                  <a:schemeClr val="tx1"/>
                </a:solidFill>
                <a:effectLst/>
                <a:latin typeface="+mn-lt"/>
                <a:ea typeface="+mn-ea"/>
                <a:cs typeface="+mn-cs"/>
              </a:rPr>
              <a:t>factors, but are particularly high on the Interpersonal/Emotional items. This result has led some psychiatrists to suggest that psychopathy is an extreme form of APD.</a:t>
            </a:r>
            <a:endParaRPr lang="en-CA" dirty="0"/>
          </a:p>
          <a:p>
            <a:pPr defTabSz="457200">
              <a:lnSpc>
                <a:spcPct val="80000"/>
              </a:lnSpc>
            </a:pPr>
            <a:r>
              <a:rPr lang="en-US" altLang="en-US" sz="1200" dirty="0">
                <a:latin typeface="Arial" pitchFamily="34" charset="0"/>
                <a:ea typeface="ＭＳ Ｐゴシック" pitchFamily="34" charset="-128"/>
              </a:rPr>
              <a:t> </a:t>
            </a:r>
          </a:p>
          <a:p>
            <a:pPr defTabSz="457200"/>
            <a:r>
              <a:rPr lang="en-US" altLang="en-US" sz="1200" dirty="0">
                <a:latin typeface="Arial" pitchFamily="34" charset="0"/>
                <a:ea typeface="ＭＳ Ｐゴシック" pitchFamily="34" charset="-128"/>
              </a:rPr>
              <a:t>2) </a:t>
            </a:r>
            <a:r>
              <a:rPr lang="en-US" altLang="en-US" sz="1200" i="1" dirty="0">
                <a:latin typeface="Arial" pitchFamily="34" charset="0"/>
                <a:ea typeface="ＭＳ Ｐゴシック" pitchFamily="34" charset="-128"/>
              </a:rPr>
              <a:t>How can science explain antisocial personality disorder?</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a:t>
            </a:r>
            <a:r>
              <a:rPr lang="en-CA" sz="1200" kern="1200" dirty="0">
                <a:solidFill>
                  <a:schemeClr val="tx1"/>
                </a:solidFill>
                <a:effectLst/>
                <a:latin typeface="+mn-lt"/>
                <a:ea typeface="+mn-ea"/>
                <a:cs typeface="+mn-cs"/>
              </a:rPr>
              <a:t>Psychopaths tend to be </a:t>
            </a:r>
            <a:r>
              <a:rPr lang="en-CA" sz="1200" i="1" kern="1200" dirty="0">
                <a:solidFill>
                  <a:schemeClr val="tx1"/>
                </a:solidFill>
                <a:effectLst/>
                <a:latin typeface="+mn-lt"/>
                <a:ea typeface="+mn-ea"/>
                <a:cs typeface="+mn-cs"/>
              </a:rPr>
              <a:t>under</a:t>
            </a:r>
            <a:r>
              <a:rPr lang="en-CA" sz="1200" kern="1200" dirty="0">
                <a:solidFill>
                  <a:schemeClr val="tx1"/>
                </a:solidFill>
                <a:effectLst/>
                <a:latin typeface="+mn-lt"/>
                <a:ea typeface="+mn-ea"/>
                <a:cs typeface="+mn-cs"/>
              </a:rPr>
              <a:t>-reactive to stress. For example, a flash of light, a loud sound, or the sudden appearance of an angry face will startle most people. In contrast, psychopaths show very weak startle responses when exposed to unpleasant stimuli.</a:t>
            </a:r>
          </a:p>
          <a:p>
            <a:pPr defTabSz="457200"/>
            <a:r>
              <a:rPr lang="en-CA" sz="1200" kern="1200" dirty="0">
                <a:solidFill>
                  <a:schemeClr val="tx1"/>
                </a:solidFill>
                <a:effectLst/>
                <a:latin typeface="+mn-lt"/>
                <a:ea typeface="+mn-ea"/>
                <a:cs typeface="+mn-cs"/>
              </a:rPr>
              <a:t>		a) In one study, researchers recorded the electrical signals of the </a:t>
            </a:r>
            <a:r>
              <a:rPr lang="en-CA" sz="1200" kern="1200" dirty="0" err="1">
                <a:solidFill>
                  <a:schemeClr val="tx1"/>
                </a:solidFill>
                <a:effectLst/>
                <a:latin typeface="+mn-lt"/>
                <a:ea typeface="+mn-ea"/>
                <a:cs typeface="+mn-cs"/>
              </a:rPr>
              <a:t>eyeblink</a:t>
            </a:r>
            <a:r>
              <a:rPr lang="en-CA" sz="1200" kern="1200" dirty="0">
                <a:solidFill>
                  <a:schemeClr val="tx1"/>
                </a:solidFill>
                <a:effectLst/>
                <a:latin typeface="+mn-lt"/>
                <a:ea typeface="+mn-ea"/>
                <a:cs typeface="+mn-cs"/>
              </a:rPr>
              <a:t> muscles while presenting disturbing images to a group of male prisoners from an American jail and a control group (i.e., without a psychological disorder). Figure 15.3 illustrates the results—the strength of the startle response is indicated by the height of the bars. The psychopaths (the bars on the right side) had much weaker responses than the control group (on the left; </a:t>
            </a:r>
            <a:r>
              <a:rPr lang="en-CA" sz="1200" kern="1200" dirty="0" err="1">
                <a:solidFill>
                  <a:schemeClr val="tx1"/>
                </a:solidFill>
                <a:effectLst/>
                <a:latin typeface="+mn-lt"/>
                <a:ea typeface="+mn-ea"/>
                <a:cs typeface="+mn-cs"/>
              </a:rPr>
              <a:t>Levenston</a:t>
            </a:r>
            <a:r>
              <a:rPr lang="en-CA" sz="1200" kern="1200" dirty="0">
                <a:solidFill>
                  <a:schemeClr val="tx1"/>
                </a:solidFill>
                <a:effectLst/>
                <a:latin typeface="+mn-lt"/>
                <a:ea typeface="+mn-ea"/>
                <a:cs typeface="+mn-cs"/>
              </a:rPr>
              <a:t> et al., 2000). </a:t>
            </a:r>
            <a:endParaRPr lang="en-US" altLang="en-US" dirty="0">
              <a:latin typeface="Arial" pitchFamily="34" charset="0"/>
              <a:ea typeface="ＭＳ Ｐゴシック" pitchFamily="34" charset="-128"/>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dirty="0">
                <a:latin typeface="Arial" pitchFamily="34" charset="0"/>
                <a:ea typeface="ＭＳ Ｐゴシック" pitchFamily="34" charset="-128"/>
              </a:rPr>
              <a:t>	ii) </a:t>
            </a:r>
            <a:r>
              <a:rPr lang="en-CA" sz="1200" kern="1200" dirty="0">
                <a:solidFill>
                  <a:schemeClr val="tx1"/>
                </a:solidFill>
                <a:effectLst/>
                <a:latin typeface="+mn-lt"/>
                <a:ea typeface="+mn-ea"/>
                <a:cs typeface="+mn-cs"/>
              </a:rPr>
              <a:t>This reduced reactivity to stress is due, in part, to abnormalities in the amygdala. In most people, the amygdala fires in response to aversive stimuli. It is also involved with aversive conditioning, a form of emotional learning (see Module 6.1). However psychopaths show very little amygdala activity in these situations. Additional impairments occur as a result of problems associated with the frontal lobes. The frontal lobes have connections that allow them to reduce the activity of the amygdala and other emotion-related brain regions (see Module 11.4). Psychopaths, however, have less grey matter in many frontal lobe regions. They also have less efficient white-matter pathways connecting the frontal lobes and amygdala. As a result, they have trouble regulating their emotional responses (see Figure 15.4).</a:t>
            </a:r>
            <a:endParaRPr lang="en-CA" dirty="0"/>
          </a:p>
          <a:p>
            <a:pPr defTabSz="457200">
              <a:lnSpc>
                <a:spcPct val="80000"/>
              </a:lnSpc>
            </a:pPr>
            <a:endParaRPr lang="en-US" dirty="0"/>
          </a:p>
          <a:p>
            <a:pPr defTabSz="457200">
              <a:lnSpc>
                <a:spcPct val="80000"/>
              </a:lnSpc>
            </a:pPr>
            <a:r>
              <a:rPr lang="en-IN" dirty="0"/>
              <a:t>Long Description:</a:t>
            </a:r>
          </a:p>
          <a:p>
            <a:pPr defTabSz="457200">
              <a:lnSpc>
                <a:spcPct val="80000"/>
              </a:lnSpc>
            </a:pPr>
            <a:r>
              <a:rPr lang="en-IN" dirty="0"/>
              <a:t>The graph is split into two vertical parts on the x-axis, namely, controls and people with antisocial personality disorder. The y-axis shows physiological response from negative 4 to 8 in increments of 2. The graph shows emotional response to mutilations, assault, and threat higher in control group (left) than the individuals with antisocial personality disorder (right). The details are as follows:</a:t>
            </a:r>
          </a:p>
          <a:p>
            <a:pPr defTabSz="457200">
              <a:lnSpc>
                <a:spcPct val="80000"/>
              </a:lnSpc>
            </a:pPr>
            <a:r>
              <a:rPr lang="en-IN" dirty="0"/>
              <a:t>Control:</a:t>
            </a:r>
          </a:p>
          <a:p>
            <a:pPr defTabSz="457200">
              <a:lnSpc>
                <a:spcPct val="80000"/>
              </a:lnSpc>
            </a:pPr>
            <a:r>
              <a:rPr lang="en-IN" dirty="0"/>
              <a:t>• Mutilations: 2.5</a:t>
            </a:r>
          </a:p>
          <a:p>
            <a:pPr defTabSz="457200">
              <a:lnSpc>
                <a:spcPct val="80000"/>
              </a:lnSpc>
            </a:pPr>
            <a:r>
              <a:rPr lang="en-IN" dirty="0"/>
              <a:t>• Assault: 2</a:t>
            </a:r>
          </a:p>
          <a:p>
            <a:pPr defTabSz="457200">
              <a:lnSpc>
                <a:spcPct val="80000"/>
              </a:lnSpc>
            </a:pPr>
            <a:r>
              <a:rPr lang="en-IN" dirty="0"/>
              <a:t>• Threat: 7.5</a:t>
            </a:r>
          </a:p>
          <a:p>
            <a:pPr defTabSz="457200">
              <a:lnSpc>
                <a:spcPct val="80000"/>
              </a:lnSpc>
            </a:pPr>
            <a:r>
              <a:rPr lang="en-IN" dirty="0"/>
              <a:t>People with antisocial personality disorder:</a:t>
            </a:r>
          </a:p>
          <a:p>
            <a:pPr defTabSz="457200">
              <a:lnSpc>
                <a:spcPct val="80000"/>
              </a:lnSpc>
            </a:pPr>
            <a:r>
              <a:rPr lang="en-IN" dirty="0"/>
              <a:t>• Mutilations: Negative 2</a:t>
            </a:r>
          </a:p>
          <a:p>
            <a:pPr defTabSz="457200">
              <a:lnSpc>
                <a:spcPct val="80000"/>
              </a:lnSpc>
            </a:pPr>
            <a:r>
              <a:rPr lang="en-IN" dirty="0"/>
              <a:t>• Assault: Negative 3</a:t>
            </a:r>
          </a:p>
          <a:p>
            <a:pPr defTabSz="457200">
              <a:lnSpc>
                <a:spcPct val="80000"/>
              </a:lnSpc>
            </a:pPr>
            <a:r>
              <a:rPr lang="en-IN" dirty="0"/>
              <a:t>• Threat: 2.2</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32</a:t>
            </a:fld>
            <a:endParaRPr lang="en-US" dirty="0"/>
          </a:p>
        </p:txBody>
      </p:sp>
    </p:spTree>
    <p:extLst>
      <p:ext uri="{BB962C8B-B14F-4D97-AF65-F5344CB8AC3E}">
        <p14:creationId xmlns:p14="http://schemas.microsoft.com/office/powerpoint/2010/main" val="2827109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1) </a:t>
            </a:r>
            <a:r>
              <a:rPr lang="en-US" altLang="en-US" i="1" dirty="0">
                <a:latin typeface="Arial" pitchFamily="34" charset="0"/>
                <a:ea typeface="ＭＳ Ｐゴシック" pitchFamily="34" charset="-128"/>
              </a:rPr>
              <a:t>Can we critically evaluate this information?</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a:t>
            </a:r>
            <a:r>
              <a:rPr lang="en-US" altLang="en-US" sz="1200" kern="1200" dirty="0">
                <a:solidFill>
                  <a:schemeClr val="tx1"/>
                </a:solidFill>
                <a:effectLst/>
                <a:latin typeface="Arial" pitchFamily="34" charset="0"/>
                <a:ea typeface="ＭＳ Ｐゴシック" pitchFamily="34" charset="-128"/>
                <a:cs typeface="+mn-cs"/>
              </a:rPr>
              <a:t> </a:t>
            </a:r>
            <a:r>
              <a:rPr lang="en-CA" sz="1200" kern="1200" dirty="0">
                <a:solidFill>
                  <a:schemeClr val="tx1"/>
                </a:solidFill>
                <a:effectLst/>
                <a:latin typeface="+mn-lt"/>
                <a:ea typeface="+mn-ea"/>
                <a:cs typeface="+mn-cs"/>
              </a:rPr>
              <a:t>These explanations of psychopathy show us how these individuals </a:t>
            </a:r>
            <a:r>
              <a:rPr lang="en-CA" sz="1200" i="1" kern="1200" dirty="0">
                <a:solidFill>
                  <a:schemeClr val="tx1"/>
                </a:solidFill>
                <a:effectLst/>
                <a:latin typeface="+mn-lt"/>
                <a:ea typeface="+mn-ea"/>
                <a:cs typeface="+mn-cs"/>
              </a:rPr>
              <a:t>react </a:t>
            </a:r>
            <a:r>
              <a:rPr lang="en-CA" sz="1200" kern="1200" dirty="0">
                <a:solidFill>
                  <a:schemeClr val="tx1"/>
                </a:solidFill>
                <a:effectLst/>
                <a:latin typeface="+mn-lt"/>
                <a:ea typeface="+mn-ea"/>
                <a:cs typeface="+mn-cs"/>
              </a:rPr>
              <a:t>to emotional stimuli and events. But these data don’t explain how psychopaths can manipulate others for their own goals.</a:t>
            </a:r>
          </a:p>
          <a:p>
            <a:pPr defTabSz="457200"/>
            <a:r>
              <a:rPr lang="en-CA" sz="1200" kern="1200" dirty="0">
                <a:solidFill>
                  <a:schemeClr val="tx1"/>
                </a:solidFill>
                <a:effectLst/>
                <a:latin typeface="+mn-lt"/>
                <a:ea typeface="+mn-ea"/>
                <a:cs typeface="+mn-cs"/>
              </a:rPr>
              <a:t>		a) A neuroimaging experiment using prisoners in Germany, 14 of whom were psychopaths and 14 of whom weren’t, provides an eerie window into the mind of the psychopath. In the study, all participants viewed cartoon drawings in which a character’s goals were fulfilled or unfulfilled. For instance, if a character named Max wanted to throw the ball to a character named Lena, Max’s goals would be fulfilled when he did in fact throw the ball to Lena. His goals would be unfulfilled if he (for some reason) threw the ball to someone else instead. After viewing each cartoon, the participants were asked to indicate if the main character (i.e., Max) would feel happy, sad, or neutral. </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	b) As would be expected from a very simple task like this, both psychopaths and non-psychopaths answered almost all of the items correctly. There was a large difference in the neural activity that was occurring while they were responding, however. The criminals who were not psychopaths showed increased brain activity in brain areas related to empathy, indicating that they were mentally taking the perspective of the characters. The criminal psychopaths, on the other hand, showed increased activity in frontal-lobe areas related to outcome monitoring and attention. These results suggest that in situations when most people are empathizing, criminal psychopaths are planning. </a:t>
            </a:r>
            <a:endParaRPr lang="en-CA" dirty="0"/>
          </a:p>
          <a:p>
            <a:pPr defTabSz="457200"/>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2) </a:t>
            </a:r>
            <a:r>
              <a:rPr lang="en-US" altLang="en-US" i="1" dirty="0">
                <a:latin typeface="Arial" pitchFamily="34" charset="0"/>
                <a:ea typeface="ＭＳ Ｐゴシック" pitchFamily="34" charset="-128"/>
              </a:rPr>
              <a:t>Why is this relevant?</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a:t>
            </a:r>
            <a:r>
              <a:rPr lang="en-CA" sz="1200" kern="1200" dirty="0">
                <a:solidFill>
                  <a:schemeClr val="tx1"/>
                </a:solidFill>
                <a:effectLst/>
                <a:latin typeface="+mn-lt"/>
                <a:ea typeface="+mn-ea"/>
                <a:cs typeface="+mn-cs"/>
              </a:rPr>
              <a:t>Identifying how physiology and brain function differ in psychopaths is certainly helpful for psychologists who are trying to understand the underlying mechanisms of these disturbing behavioural patterns. If a system of early diagnosis and treatment could be instituted, it might be possible to more effectively intervene before the person develops the full manifestation of the disorder, and before they commit any harm. </a:t>
            </a:r>
            <a:endParaRPr lang="en-CA"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33</a:t>
            </a:fld>
            <a:endParaRPr lang="en-US" dirty="0"/>
          </a:p>
        </p:txBody>
      </p:sp>
    </p:spTree>
    <p:extLst>
      <p:ext uri="{BB962C8B-B14F-4D97-AF65-F5344CB8AC3E}">
        <p14:creationId xmlns:p14="http://schemas.microsoft.com/office/powerpoint/2010/main" val="211897936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b="1" i="1" dirty="0">
                <a:latin typeface="Arial" pitchFamily="34" charset="0"/>
                <a:ea typeface="ＭＳ Ｐゴシック" pitchFamily="34" charset="-128"/>
              </a:rPr>
              <a:t>	Avoidant personality disorder (</a:t>
            </a:r>
            <a:r>
              <a:rPr lang="en-US" altLang="en-US" b="1" i="1" dirty="0" err="1">
                <a:latin typeface="Arial" pitchFamily="34" charset="0"/>
                <a:ea typeface="ＭＳ Ｐゴシック" pitchFamily="34" charset="-128"/>
              </a:rPr>
              <a:t>AvPD</a:t>
            </a:r>
            <a:r>
              <a:rPr lang="en-US" altLang="en-US" b="1" i="1" dirty="0">
                <a:latin typeface="Arial" pitchFamily="34" charset="0"/>
                <a:ea typeface="ＭＳ Ｐゴシック" pitchFamily="34" charset="-128"/>
              </a:rPr>
              <a:t>) (p. 578): </a:t>
            </a:r>
            <a:r>
              <a:rPr lang="en-CA" sz="1200" i="1" kern="1200" dirty="0">
                <a:solidFill>
                  <a:schemeClr val="tx1"/>
                </a:solidFill>
                <a:effectLst/>
                <a:latin typeface="+mn-lt"/>
                <a:ea typeface="+mn-ea"/>
                <a:cs typeface="+mn-cs"/>
              </a:rPr>
              <a:t>individuals avoid social interactions, including those at school or work, because they feel inadequate and are deeply afraid of being rejected.</a:t>
            </a:r>
          </a:p>
          <a:p>
            <a:endParaRPr lang="en-CA" sz="1200" i="1"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1) People with </a:t>
            </a:r>
            <a:r>
              <a:rPr lang="en-CA" sz="1200" kern="1200" dirty="0" err="1">
                <a:solidFill>
                  <a:schemeClr val="tx1"/>
                </a:solidFill>
                <a:effectLst/>
                <a:latin typeface="+mn-lt"/>
                <a:ea typeface="+mn-ea"/>
                <a:cs typeface="+mn-cs"/>
              </a:rPr>
              <a:t>AvPD</a:t>
            </a:r>
            <a:r>
              <a:rPr lang="en-CA" sz="1200" kern="1200" dirty="0">
                <a:solidFill>
                  <a:schemeClr val="tx1"/>
                </a:solidFill>
                <a:effectLst/>
                <a:latin typeface="+mn-lt"/>
                <a:ea typeface="+mn-ea"/>
                <a:cs typeface="+mn-cs"/>
              </a:rPr>
              <a:t> tend to avoid trying new things because they are afraid of embarrassing themselves. They also tend to focus on any criticism they might receive, even if it is quite minor. In some cases, people with </a:t>
            </a:r>
            <a:r>
              <a:rPr lang="en-CA" sz="1200" kern="1200" dirty="0" err="1">
                <a:solidFill>
                  <a:schemeClr val="tx1"/>
                </a:solidFill>
                <a:effectLst/>
                <a:latin typeface="+mn-lt"/>
                <a:ea typeface="+mn-ea"/>
                <a:cs typeface="+mn-cs"/>
              </a:rPr>
              <a:t>AvPD</a:t>
            </a:r>
            <a:r>
              <a:rPr lang="en-CA" sz="1200" kern="1200" dirty="0">
                <a:solidFill>
                  <a:schemeClr val="tx1"/>
                </a:solidFill>
                <a:effectLst/>
                <a:latin typeface="+mn-lt"/>
                <a:ea typeface="+mn-ea"/>
                <a:cs typeface="+mn-cs"/>
              </a:rPr>
              <a:t> will try to protect themselves against the pain of rejection by trying to avoid experiencing emotions altogether. To do this, they avoid forming social bonds. </a:t>
            </a:r>
            <a:endParaRPr lang="en-CA" dirty="0"/>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2) Researchers have found that the amygdala showed larger responses in </a:t>
            </a:r>
            <a:r>
              <a:rPr lang="en-CA" sz="1200" kern="1200" dirty="0" err="1">
                <a:solidFill>
                  <a:schemeClr val="tx1"/>
                </a:solidFill>
                <a:effectLst/>
                <a:latin typeface="+mn-lt"/>
                <a:ea typeface="+mn-ea"/>
                <a:cs typeface="+mn-cs"/>
              </a:rPr>
              <a:t>AvPD</a:t>
            </a:r>
            <a:r>
              <a:rPr lang="en-CA" sz="1200" kern="1200" dirty="0">
                <a:solidFill>
                  <a:schemeClr val="tx1"/>
                </a:solidFill>
                <a:effectLst/>
                <a:latin typeface="+mn-lt"/>
                <a:ea typeface="+mn-ea"/>
                <a:cs typeface="+mn-cs"/>
              </a:rPr>
              <a:t> participants than in healthy controls when they were asked to judge the emotionality of negative social stimuli. Importantly, the size of the amygdala response during the study was positively correlated with their anxiety levels (i.e., as amygdala activity increased, so did self- reported anxiety). </a:t>
            </a:r>
            <a:endParaRPr lang="en-CA"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n-US" altLang="en-US" dirty="0">
              <a:latin typeface="Arial" pitchFamily="34" charset="0"/>
              <a:ea typeface="ＭＳ Ｐゴシック" pitchFamily="34" charset="-128"/>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pPr/>
              <a:t>34</a:t>
            </a:fld>
            <a:endParaRPr lang="en-US" dirty="0"/>
          </a:p>
        </p:txBody>
      </p:sp>
    </p:spTree>
    <p:extLst>
      <p:ext uri="{BB962C8B-B14F-4D97-AF65-F5344CB8AC3E}">
        <p14:creationId xmlns:p14="http://schemas.microsoft.com/office/powerpoint/2010/main" val="207474858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i="1" dirty="0">
                <a:latin typeface="Arial" pitchFamily="34" charset="0"/>
                <a:ea typeface="ＭＳ Ｐゴシック" pitchFamily="34" charset="-128"/>
              </a:rPr>
              <a:t>	</a:t>
            </a:r>
            <a:r>
              <a:rPr lang="en-US" altLang="en-US" b="1" i="1" dirty="0">
                <a:latin typeface="Arial" pitchFamily="34" charset="0"/>
                <a:ea typeface="ＭＳ Ｐゴシック" pitchFamily="34" charset="-128"/>
              </a:rPr>
              <a:t>Dependent personality disorder (DPD) (p. 578)</a:t>
            </a:r>
            <a:r>
              <a:rPr lang="en-CA" sz="1200" i="1" kern="1200" dirty="0">
                <a:solidFill>
                  <a:schemeClr val="tx1"/>
                </a:solidFill>
                <a:effectLst/>
                <a:latin typeface="+mn-lt"/>
                <a:ea typeface="+mn-ea"/>
                <a:cs typeface="+mn-cs"/>
              </a:rPr>
              <a:t> involves an excessive need to be taken care of, often requiring frequent assurance from others and help with everyday decision making.</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CA" sz="1200" i="1"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1) People with DPD have difficulty starting projects on their own because they lack confidence. They are also so afraid of being abandoned that they tend to avoid disagreeing with others. </a:t>
            </a:r>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2) There are some similarities between DPD and </a:t>
            </a:r>
            <a:r>
              <a:rPr lang="en-CA" sz="1200" kern="1200" dirty="0" err="1">
                <a:solidFill>
                  <a:schemeClr val="tx1"/>
                </a:solidFill>
                <a:effectLst/>
                <a:latin typeface="+mn-lt"/>
                <a:ea typeface="+mn-ea"/>
                <a:cs typeface="+mn-cs"/>
              </a:rPr>
              <a:t>AvPD</a:t>
            </a:r>
            <a:r>
              <a:rPr lang="en-CA" sz="1200" kern="1200" dirty="0">
                <a:solidFill>
                  <a:schemeClr val="tx1"/>
                </a:solidFill>
                <a:effectLst/>
                <a:latin typeface="+mn-lt"/>
                <a:ea typeface="+mn-ea"/>
                <a:cs typeface="+mn-cs"/>
              </a:rPr>
              <a:t>. The fear of being rejected dominates the lives of people with these disorders.</a:t>
            </a:r>
          </a:p>
          <a:p>
            <a:r>
              <a:rPr lang="en-CA" sz="1200" kern="1200" dirty="0">
                <a:solidFill>
                  <a:schemeClr val="tx1"/>
                </a:solidFill>
                <a:effectLst/>
                <a:latin typeface="+mn-lt"/>
                <a:ea typeface="+mn-ea"/>
                <a:cs typeface="+mn-cs"/>
              </a:rPr>
              <a:t>	</a:t>
            </a:r>
            <a:r>
              <a:rPr lang="en-CA" sz="1200" kern="1200" dirty="0" err="1">
                <a:solidFill>
                  <a:schemeClr val="tx1"/>
                </a:solidFill>
                <a:effectLst/>
                <a:latin typeface="+mn-lt"/>
                <a:ea typeface="+mn-ea"/>
                <a:cs typeface="+mn-cs"/>
              </a:rPr>
              <a:t>i</a:t>
            </a:r>
            <a:r>
              <a:rPr lang="en-CA" sz="1200" kern="1200" dirty="0">
                <a:solidFill>
                  <a:schemeClr val="tx1"/>
                </a:solidFill>
                <a:effectLst/>
                <a:latin typeface="+mn-lt"/>
                <a:ea typeface="+mn-ea"/>
                <a:cs typeface="+mn-cs"/>
              </a:rPr>
              <a:t>) What separates the two conditions is that people with </a:t>
            </a:r>
            <a:r>
              <a:rPr lang="en-CA" sz="1200" kern="1200" dirty="0" err="1">
                <a:solidFill>
                  <a:schemeClr val="tx1"/>
                </a:solidFill>
                <a:effectLst/>
                <a:latin typeface="+mn-lt"/>
                <a:ea typeface="+mn-ea"/>
                <a:cs typeface="+mn-cs"/>
              </a:rPr>
              <a:t>AvPD</a:t>
            </a:r>
            <a:r>
              <a:rPr lang="en-CA" sz="1200" kern="1200" dirty="0">
                <a:solidFill>
                  <a:schemeClr val="tx1"/>
                </a:solidFill>
                <a:effectLst/>
                <a:latin typeface="+mn-lt"/>
                <a:ea typeface="+mn-ea"/>
                <a:cs typeface="+mn-cs"/>
              </a:rPr>
              <a:t> tend to avoid social relationships so that they will not experience rejection, whereas individuals with DPD become excessively clingy to people in their social network because they are afraid of being rejected.</a:t>
            </a:r>
            <a:endParaRPr lang="en-CA"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n-US" altLang="en-US" dirty="0">
              <a:latin typeface="Arial" pitchFamily="34" charset="0"/>
              <a:ea typeface="ＭＳ Ｐゴシック" pitchFamily="34" charset="-128"/>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pPr/>
              <a:t>35</a:t>
            </a:fld>
            <a:endParaRPr lang="en-US" dirty="0"/>
          </a:p>
        </p:txBody>
      </p:sp>
    </p:spTree>
    <p:extLst>
      <p:ext uri="{BB962C8B-B14F-4D97-AF65-F5344CB8AC3E}">
        <p14:creationId xmlns:p14="http://schemas.microsoft.com/office/powerpoint/2010/main" val="11606312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i="1" dirty="0">
                <a:latin typeface="Arial" pitchFamily="34" charset="0"/>
                <a:ea typeface="ＭＳ Ｐゴシック" pitchFamily="34" charset="-128"/>
              </a:rPr>
              <a:t>	</a:t>
            </a:r>
            <a:r>
              <a:rPr lang="en-US" altLang="en-US" b="1" i="1" dirty="0">
                <a:latin typeface="Arial" pitchFamily="34" charset="0"/>
                <a:ea typeface="ＭＳ Ｐゴシック" pitchFamily="34" charset="-128"/>
              </a:rPr>
              <a:t>Obsessive-compulsive personality disorder (OCPD) (p. 578)</a:t>
            </a:r>
            <a:r>
              <a:rPr lang="en-US" altLang="en-US" i="1" dirty="0">
                <a:latin typeface="Arial" pitchFamily="34" charset="0"/>
                <a:ea typeface="ＭＳ Ｐゴシック" pitchFamily="34" charset="-128"/>
              </a:rPr>
              <a:t> is </a:t>
            </a:r>
            <a:r>
              <a:rPr lang="en-CA" sz="1200" i="1" kern="1200" dirty="0">
                <a:solidFill>
                  <a:schemeClr val="tx1"/>
                </a:solidFill>
                <a:effectLst/>
                <a:latin typeface="+mn-lt"/>
                <a:ea typeface="+mn-ea"/>
                <a:cs typeface="+mn-cs"/>
              </a:rPr>
              <a:t>a disorder in which individuals are perfectionists who are unusually focused on details, organization, and productivity; these individuals also tend to avoid spending money or throwing out old, worthless objects. </a:t>
            </a:r>
            <a:r>
              <a:rPr lang="en-CA" sz="1200" kern="1200" dirty="0">
                <a:solidFill>
                  <a:schemeClr val="tx1"/>
                </a:solidFill>
                <a:effectLst/>
                <a:latin typeface="+mn-lt"/>
                <a:ea typeface="+mn-ea"/>
                <a:cs typeface="+mn-cs"/>
              </a:rPr>
              <a:t> </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p>
          <a:p>
            <a:r>
              <a:rPr lang="en-US" altLang="en-US" dirty="0">
                <a:latin typeface="Arial" pitchFamily="34" charset="0"/>
                <a:ea typeface="ＭＳ Ｐゴシック" pitchFamily="34" charset="-128"/>
              </a:rPr>
              <a:t>1) </a:t>
            </a:r>
            <a:r>
              <a:rPr lang="en-CA" sz="1200" kern="1200" dirty="0">
                <a:solidFill>
                  <a:schemeClr val="tx1"/>
                </a:solidFill>
                <a:effectLst/>
                <a:latin typeface="+mn-lt"/>
                <a:ea typeface="+mn-ea"/>
                <a:cs typeface="+mn-cs"/>
              </a:rPr>
              <a:t>OCPD involves a distressing, maladaptive focus on details. People with OCPD often fail to delegate tasks and refuse help from others because they feel that other people will not produce “perfect” work. OCPD also involves stingy spending habits with a focus on saving money and not throwing away old items. As in their work life, the focus here is on control.</a:t>
            </a:r>
          </a:p>
          <a:p>
            <a:endParaRPr lang="en-CA" dirty="0"/>
          </a:p>
          <a:p>
            <a:r>
              <a:rPr lang="en-CA" sz="1200" kern="1200" dirty="0">
                <a:solidFill>
                  <a:schemeClr val="tx1"/>
                </a:solidFill>
                <a:effectLst/>
                <a:latin typeface="+mn-lt"/>
                <a:ea typeface="+mn-ea"/>
                <a:cs typeface="+mn-cs"/>
              </a:rPr>
              <a:t>2) There have been relatively few studies of the biology underlying OCPD. However, Italian researchers performing research on </a:t>
            </a:r>
            <a:r>
              <a:rPr lang="en-CA" sz="1200" i="1" kern="1200" dirty="0">
                <a:solidFill>
                  <a:schemeClr val="tx1"/>
                </a:solidFill>
                <a:effectLst/>
                <a:latin typeface="+mn-lt"/>
                <a:ea typeface="+mn-ea"/>
                <a:cs typeface="+mn-cs"/>
              </a:rPr>
              <a:t>Parkinson’s disease, </a:t>
            </a:r>
            <a:r>
              <a:rPr lang="en-CA" sz="1200" kern="1200" dirty="0">
                <a:solidFill>
                  <a:schemeClr val="tx1"/>
                </a:solidFill>
                <a:effectLst/>
                <a:latin typeface="+mn-lt"/>
                <a:ea typeface="+mn-ea"/>
                <a:cs typeface="+mn-cs"/>
              </a:rPr>
              <a:t>a movement disorder caused by damage to dopamine-producing brain areas, noted that OCPD occurred in 40% of their patients (Nicoletti et al., 2013; see Figure 15.5). No other personality disorder exceeded 10%. This result suggests that this disorder is related to the neurotransmitter dopamine. </a:t>
            </a:r>
            <a:endParaRPr lang="en-CA" dirty="0"/>
          </a:p>
          <a:p>
            <a:pPr defTabSz="457200"/>
            <a:r>
              <a:rPr lang="en-US" altLang="en-US" dirty="0">
                <a:latin typeface="Arial" pitchFamily="34" charset="0"/>
                <a:ea typeface="ＭＳ Ｐゴシック" pitchFamily="34" charset="-128"/>
              </a:rPr>
              <a:t> </a:t>
            </a:r>
          </a:p>
        </p:txBody>
      </p:sp>
      <p:sp>
        <p:nvSpPr>
          <p:cNvPr id="4" name="Slide Number Placeholder 3"/>
          <p:cNvSpPr>
            <a:spLocks noGrp="1"/>
          </p:cNvSpPr>
          <p:nvPr>
            <p:ph type="sldNum" sz="quarter" idx="10"/>
          </p:nvPr>
        </p:nvSpPr>
        <p:spPr/>
        <p:txBody>
          <a:bodyPr/>
          <a:lstStyle/>
          <a:p>
            <a:fld id="{A73D6722-9B4D-4E29-B226-C325925A8118}" type="slidenum">
              <a:rPr lang="en-US" smtClean="0"/>
              <a:pPr/>
              <a:t>36</a:t>
            </a:fld>
            <a:endParaRPr lang="en-US" dirty="0"/>
          </a:p>
        </p:txBody>
      </p:sp>
    </p:spTree>
    <p:extLst>
      <p:ext uri="{BB962C8B-B14F-4D97-AF65-F5344CB8AC3E}">
        <p14:creationId xmlns:p14="http://schemas.microsoft.com/office/powerpoint/2010/main" val="22371164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pPr>
            <a:r>
              <a:rPr lang="en-US" altLang="en-US" sz="1000" b="1" dirty="0">
                <a:latin typeface="Arial" pitchFamily="34" charset="0"/>
                <a:ea typeface="ＭＳ Ｐゴシック" pitchFamily="34" charset="-128"/>
              </a:rPr>
              <a:t>Know</a:t>
            </a:r>
            <a:r>
              <a:rPr lang="en-US" altLang="en-US" sz="1000" dirty="0">
                <a:latin typeface="Arial" pitchFamily="34" charset="0"/>
                <a:ea typeface="ＭＳ Ｐゴシック" pitchFamily="34" charset="-128"/>
              </a:rPr>
              <a:t> the key terminology associated with defining and classifying psychological disorders.</a:t>
            </a:r>
            <a:endParaRPr lang="en-US" altLang="en-US" sz="900" dirty="0">
              <a:latin typeface="Arial" pitchFamily="34" charset="0"/>
              <a:ea typeface="ＭＳ Ｐゴシック" pitchFamily="34" charset="-128"/>
            </a:endParaRPr>
          </a:p>
          <a:p>
            <a:pPr lvl="1">
              <a:lnSpc>
                <a:spcPct val="80000"/>
              </a:lnSpc>
            </a:pPr>
            <a:r>
              <a:rPr lang="en-US" altLang="en-US" sz="1000" dirty="0">
                <a:latin typeface="Arial" pitchFamily="34" charset="0"/>
                <a:ea typeface="ＭＳ Ｐゴシック" pitchFamily="34" charset="-128"/>
              </a:rPr>
              <a:t>See the bold, italicized terms below.</a:t>
            </a:r>
            <a:endParaRPr lang="en-US" altLang="en-US" sz="900" dirty="0">
              <a:latin typeface="Arial" pitchFamily="34" charset="0"/>
              <a:ea typeface="ＭＳ Ｐゴシック" pitchFamily="34" charset="-128"/>
            </a:endParaRPr>
          </a:p>
          <a:p>
            <a:pPr>
              <a:lnSpc>
                <a:spcPct val="80000"/>
              </a:lnSpc>
            </a:pPr>
            <a:r>
              <a:rPr lang="en-US" altLang="en-US" sz="1000" dirty="0">
                <a:latin typeface="Arial" pitchFamily="34" charset="0"/>
                <a:ea typeface="ＭＳ Ｐゴシック" pitchFamily="34" charset="-128"/>
              </a:rPr>
              <a:t> </a:t>
            </a:r>
            <a:endParaRPr lang="en-US" altLang="en-US" sz="900" dirty="0">
              <a:latin typeface="Arial" pitchFamily="34" charset="0"/>
              <a:ea typeface="ＭＳ Ｐゴシック" pitchFamily="34" charset="-128"/>
            </a:endParaRPr>
          </a:p>
          <a:p>
            <a:pPr>
              <a:lnSpc>
                <a:spcPct val="80000"/>
              </a:lnSpc>
            </a:pPr>
            <a:r>
              <a:rPr lang="en-US" altLang="en-US" sz="1000" b="1" dirty="0">
                <a:latin typeface="Arial" pitchFamily="34" charset="0"/>
                <a:ea typeface="ＭＳ Ｐゴシック" pitchFamily="34" charset="-128"/>
              </a:rPr>
              <a:t>Understand</a:t>
            </a:r>
            <a:r>
              <a:rPr lang="en-US" altLang="en-US" sz="1000" dirty="0">
                <a:latin typeface="Arial" pitchFamily="34" charset="0"/>
                <a:ea typeface="ＭＳ Ｐゴシック" pitchFamily="34" charset="-128"/>
              </a:rPr>
              <a:t> advantages and criticisms associated with the </a:t>
            </a:r>
            <a:r>
              <a:rPr lang="en-US" altLang="en-US" sz="1000" i="1" dirty="0">
                <a:latin typeface="Arial" pitchFamily="34" charset="0"/>
                <a:ea typeface="ＭＳ Ｐゴシック" pitchFamily="34" charset="-128"/>
              </a:rPr>
              <a:t>Diagnostic and Statistical Manual of Mental Disorders (DSM-5)</a:t>
            </a:r>
            <a:r>
              <a:rPr lang="en-US" altLang="en-US" sz="1000" dirty="0">
                <a:latin typeface="Arial" pitchFamily="34" charset="0"/>
                <a:ea typeface="ＭＳ Ｐゴシック" pitchFamily="34" charset="-128"/>
              </a:rPr>
              <a:t>.</a:t>
            </a:r>
            <a:endParaRPr lang="en-US" altLang="en-US" sz="900" dirty="0">
              <a:latin typeface="Arial" pitchFamily="34" charset="0"/>
              <a:ea typeface="ＭＳ Ｐゴシック" pitchFamily="34" charset="-128"/>
            </a:endParaRPr>
          </a:p>
          <a:p>
            <a:pPr lvl="1">
              <a:lnSpc>
                <a:spcPct val="80000"/>
              </a:lnSpc>
            </a:pPr>
            <a:r>
              <a:rPr lang="en-US" altLang="en-US" sz="900" dirty="0">
                <a:latin typeface="Arial" pitchFamily="34" charset="0"/>
                <a:ea typeface="ＭＳ Ｐゴシック" pitchFamily="34" charset="-128"/>
              </a:rPr>
              <a:t>Using the </a:t>
            </a:r>
            <a:r>
              <a:rPr lang="en-US" altLang="en-US" sz="900" i="1" dirty="0">
                <a:latin typeface="Arial" pitchFamily="34" charset="0"/>
                <a:ea typeface="ＭＳ Ｐゴシック" pitchFamily="34" charset="-128"/>
              </a:rPr>
              <a:t>DSM-5</a:t>
            </a:r>
            <a:r>
              <a:rPr lang="en-US" altLang="en-US" sz="900" dirty="0">
                <a:latin typeface="Arial" pitchFamily="34" charset="0"/>
                <a:ea typeface="ＭＳ Ｐゴシック" pitchFamily="34" charset="-128"/>
              </a:rPr>
              <a:t> ensures that all psychologists and psychiatrists are using the same criteria to define different psychological disorders; this improves the reliability and consistency of psychological diagnoses. However, the </a:t>
            </a:r>
            <a:r>
              <a:rPr lang="en-US" altLang="en-US" sz="900" i="1" dirty="0">
                <a:latin typeface="Arial" pitchFamily="34" charset="0"/>
                <a:ea typeface="ＭＳ Ｐゴシック" pitchFamily="34" charset="-128"/>
              </a:rPr>
              <a:t>DSM-5</a:t>
            </a:r>
            <a:r>
              <a:rPr lang="en-US" altLang="en-US" sz="900" dirty="0">
                <a:latin typeface="Arial" pitchFamily="34" charset="0"/>
                <a:ea typeface="ＭＳ Ｐゴシック" pitchFamily="34" charset="-128"/>
              </a:rPr>
              <a:t> has faced many criticisms. First, psychologists need to decide if a symptom is severe enough to warrant treatment. Second, the number of symptoms that must be present before a disorder is diagnosed seems somewhat arbitrary. Third, although the large number of possible disorders may make it easier for mental health workers to make a diagnosis, it may also lead to unnecessary diagnoses. Finally, there is currently a need for more biological or genetic markers to be added to the diagnostic criteria for many disorders.</a:t>
            </a:r>
          </a:p>
          <a:p>
            <a:pPr>
              <a:lnSpc>
                <a:spcPct val="80000"/>
              </a:lnSpc>
            </a:pPr>
            <a:r>
              <a:rPr lang="en-US" altLang="en-US" sz="1000" dirty="0">
                <a:latin typeface="Arial" pitchFamily="34" charset="0"/>
                <a:ea typeface="ＭＳ Ｐゴシック" pitchFamily="34" charset="-128"/>
              </a:rPr>
              <a:t> </a:t>
            </a:r>
            <a:endParaRPr lang="en-US" altLang="en-US" sz="900" dirty="0">
              <a:latin typeface="Arial" pitchFamily="34" charset="0"/>
              <a:ea typeface="ＭＳ Ｐゴシック" pitchFamily="34" charset="-128"/>
            </a:endParaRPr>
          </a:p>
          <a:p>
            <a:pPr>
              <a:lnSpc>
                <a:spcPct val="80000"/>
              </a:lnSpc>
            </a:pPr>
            <a:r>
              <a:rPr lang="en-US" altLang="en-US" sz="1000" b="1" dirty="0">
                <a:latin typeface="Arial" pitchFamily="34" charset="0"/>
                <a:ea typeface="ＭＳ Ｐゴシック" pitchFamily="34" charset="-128"/>
              </a:rPr>
              <a:t>Apply</a:t>
            </a:r>
            <a:r>
              <a:rPr lang="en-US" altLang="en-US" sz="1000" dirty="0">
                <a:latin typeface="Arial" pitchFamily="34" charset="0"/>
                <a:ea typeface="ＭＳ Ｐゴシック" pitchFamily="34" charset="-128"/>
              </a:rPr>
              <a:t> your knowledge of the mental disorders </a:t>
            </a:r>
            <a:r>
              <a:rPr lang="en-US" altLang="en-US" sz="1000" dirty="0" err="1">
                <a:latin typeface="Arial" pitchFamily="34" charset="0"/>
                <a:ea typeface="ＭＳ Ｐゴシック" pitchFamily="34" charset="-128"/>
              </a:rPr>
              <a:t>defence</a:t>
            </a:r>
            <a:r>
              <a:rPr lang="en-US" altLang="en-US" sz="1000" dirty="0">
                <a:latin typeface="Arial" pitchFamily="34" charset="0"/>
                <a:ea typeface="ＭＳ Ｐゴシック" pitchFamily="34" charset="-128"/>
              </a:rPr>
              <a:t> to decide if defendants are criminally responsible for their actions.</a:t>
            </a:r>
            <a:endParaRPr lang="en-US" altLang="en-US" sz="900" dirty="0">
              <a:latin typeface="Arial" pitchFamily="34" charset="0"/>
              <a:ea typeface="ＭＳ Ｐゴシック" pitchFamily="34" charset="-128"/>
            </a:endParaRPr>
          </a:p>
          <a:p>
            <a:pPr lvl="1">
              <a:lnSpc>
                <a:spcPct val="80000"/>
              </a:lnSpc>
            </a:pPr>
            <a:r>
              <a:rPr lang="en-US" altLang="en-US" sz="1000" dirty="0">
                <a:latin typeface="Arial" pitchFamily="34" charset="0"/>
                <a:ea typeface="ＭＳ Ｐゴシック" pitchFamily="34" charset="-128"/>
              </a:rPr>
              <a:t>The legal consideration of “sanity” hinges on whether a person who commits a crime understands that their actions are wrong in a legal or a moral sense. Students should be able to use what they’ve learned read about criminal responsibility and the mental disorders </a:t>
            </a:r>
            <a:r>
              <a:rPr lang="en-US" altLang="en-US" sz="1000" dirty="0" err="1">
                <a:latin typeface="Arial" pitchFamily="34" charset="0"/>
                <a:ea typeface="ＭＳ Ｐゴシック" pitchFamily="34" charset="-128"/>
              </a:rPr>
              <a:t>defence</a:t>
            </a:r>
            <a:r>
              <a:rPr lang="en-US" altLang="en-US" sz="1000" dirty="0">
                <a:latin typeface="Arial" pitchFamily="34" charset="0"/>
                <a:ea typeface="ＭＳ Ｐゴシック" pitchFamily="34" charset="-128"/>
              </a:rPr>
              <a:t> to judge real-world cases: guilty or not guilty?</a:t>
            </a:r>
          </a:p>
          <a:p>
            <a:pPr lvl="1">
              <a:lnSpc>
                <a:spcPct val="80000"/>
              </a:lnSpc>
            </a:pPr>
            <a:endParaRPr lang="en-US" altLang="en-US" sz="1000" b="1" dirty="0">
              <a:latin typeface="Arial" pitchFamily="34" charset="0"/>
              <a:ea typeface="ＭＳ Ｐゴシック" pitchFamily="34" charset="-128"/>
            </a:endParaRPr>
          </a:p>
          <a:p>
            <a:pPr>
              <a:lnSpc>
                <a:spcPct val="80000"/>
              </a:lnSpc>
            </a:pPr>
            <a:r>
              <a:rPr lang="en-US" altLang="en-US" sz="1000" b="1" dirty="0">
                <a:latin typeface="Arial" pitchFamily="34" charset="0"/>
                <a:ea typeface="ＭＳ Ｐゴシック" pitchFamily="34" charset="-128"/>
              </a:rPr>
              <a:t>Analyze</a:t>
            </a:r>
            <a:r>
              <a:rPr lang="en-US" altLang="en-US" sz="1000" dirty="0">
                <a:latin typeface="Arial" pitchFamily="34" charset="0"/>
                <a:ea typeface="ＭＳ Ｐゴシック" pitchFamily="34" charset="-128"/>
              </a:rPr>
              <a:t> whether the benefits of labeling psychological disorders outweigh the disadvantages.</a:t>
            </a:r>
            <a:endParaRPr lang="en-US" altLang="en-US" sz="900" dirty="0">
              <a:latin typeface="Arial" pitchFamily="34" charset="0"/>
              <a:ea typeface="ＭＳ Ｐゴシック" pitchFamily="34" charset="-128"/>
            </a:endParaRPr>
          </a:p>
          <a:p>
            <a:pPr lvl="1">
              <a:lnSpc>
                <a:spcPct val="80000"/>
              </a:lnSpc>
            </a:pPr>
            <a:r>
              <a:rPr lang="en-US" altLang="en-US" sz="1000" dirty="0">
                <a:latin typeface="Arial" pitchFamily="34" charset="0"/>
                <a:ea typeface="ＭＳ Ｐゴシック" pitchFamily="34" charset="-128"/>
              </a:rPr>
              <a:t>To evaluate the importance of the DSM-IV’s labels, it would be helpful to consider their functions. They organize large amounts of information—about symptoms, causes, and outcomes—into terminology that mental health professionals can work with. From a practical point of view, this system meets the requirements of the insurance companies that pay for psychological services. One downside of this process is that once the label is applied, people have the tendency to misinterpret </a:t>
            </a:r>
            <a:r>
              <a:rPr lang="en-US" altLang="en-US" sz="1000" dirty="0" err="1">
                <a:latin typeface="Arial" pitchFamily="34" charset="0"/>
                <a:ea typeface="ＭＳ Ｐゴシック" pitchFamily="34" charset="-128"/>
              </a:rPr>
              <a:t>behaviours</a:t>
            </a:r>
            <a:r>
              <a:rPr lang="en-US" altLang="en-US" sz="1000" dirty="0">
                <a:latin typeface="Arial" pitchFamily="34" charset="0"/>
                <a:ea typeface="ＭＳ Ｐゴシック" pitchFamily="34" charset="-128"/>
              </a:rPr>
              <a:t> that are perfectly normal.</a:t>
            </a:r>
            <a:endParaRPr lang="en-US" dirty="0"/>
          </a:p>
          <a:p>
            <a:pPr defTabSz="931774">
              <a:defRPr/>
            </a:pP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9</a:t>
            </a:fld>
            <a:endParaRPr lang="en-US" dirty="0"/>
          </a:p>
        </p:txBody>
      </p:sp>
    </p:spTree>
    <p:extLst>
      <p:ext uri="{BB962C8B-B14F-4D97-AF65-F5344CB8AC3E}">
        <p14:creationId xmlns:p14="http://schemas.microsoft.com/office/powerpoint/2010/main" val="65880926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i="1" dirty="0">
                <a:latin typeface="Arial" pitchFamily="34" charset="0"/>
                <a:ea typeface="ＭＳ Ｐゴシック" pitchFamily="34" charset="-128"/>
              </a:rPr>
              <a:t>	</a:t>
            </a:r>
            <a:r>
              <a:rPr lang="en-US" altLang="en-US" b="1" i="1" dirty="0">
                <a:latin typeface="Arial" pitchFamily="34" charset="0"/>
                <a:ea typeface="ＭＳ Ｐゴシック" pitchFamily="34" charset="-128"/>
              </a:rPr>
              <a:t>Obsessive-compulsive personality disorder (OCPD) (p. 578)</a:t>
            </a:r>
            <a:r>
              <a:rPr lang="en-US" altLang="en-US" i="1" dirty="0">
                <a:latin typeface="Arial" pitchFamily="34" charset="0"/>
                <a:ea typeface="ＭＳ Ｐゴシック" pitchFamily="34" charset="-128"/>
              </a:rPr>
              <a:t> is </a:t>
            </a:r>
            <a:r>
              <a:rPr lang="en-CA" sz="1200" i="1" kern="1200" dirty="0">
                <a:solidFill>
                  <a:schemeClr val="tx1"/>
                </a:solidFill>
                <a:effectLst/>
                <a:latin typeface="+mn-lt"/>
                <a:ea typeface="+mn-ea"/>
                <a:cs typeface="+mn-cs"/>
              </a:rPr>
              <a:t>a disorder in which individuals are perfectionists who are unusually focused on details, organization, and productivity; these individuals also tend to avoid spending money or throwing out old, worthless objects. </a:t>
            </a:r>
            <a:r>
              <a:rPr lang="en-CA" sz="1200" kern="1200" dirty="0">
                <a:solidFill>
                  <a:schemeClr val="tx1"/>
                </a:solidFill>
                <a:effectLst/>
                <a:latin typeface="+mn-lt"/>
                <a:ea typeface="+mn-ea"/>
                <a:cs typeface="+mn-cs"/>
              </a:rPr>
              <a:t> </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p>
          <a:p>
            <a:r>
              <a:rPr lang="en-US" altLang="en-US" dirty="0">
                <a:latin typeface="Arial" pitchFamily="34" charset="0"/>
                <a:ea typeface="ＭＳ Ｐゴシック" pitchFamily="34" charset="-128"/>
              </a:rPr>
              <a:t>1) </a:t>
            </a:r>
            <a:r>
              <a:rPr lang="en-CA" sz="1200" kern="1200" dirty="0">
                <a:solidFill>
                  <a:schemeClr val="tx1"/>
                </a:solidFill>
                <a:effectLst/>
                <a:latin typeface="+mn-lt"/>
                <a:ea typeface="+mn-ea"/>
                <a:cs typeface="+mn-cs"/>
              </a:rPr>
              <a:t>OCPD involves a distressing, maladaptive focus on details. People with OCPD often fail to delegate tasks and refuse help from others because they feel that other people will not produce “perfect” work. OCPD also involves stingy spending habits with a focus on saving money and not throwing away old items. As in their work life, the focus here is on control.</a:t>
            </a:r>
          </a:p>
          <a:p>
            <a:endParaRPr lang="en-CA" dirty="0"/>
          </a:p>
          <a:p>
            <a:r>
              <a:rPr lang="en-CA" sz="1200" kern="1200" dirty="0">
                <a:solidFill>
                  <a:schemeClr val="tx1"/>
                </a:solidFill>
                <a:effectLst/>
                <a:latin typeface="+mn-lt"/>
                <a:ea typeface="+mn-ea"/>
                <a:cs typeface="+mn-cs"/>
              </a:rPr>
              <a:t>2) There have been relatively few studies of the biology underlying OCPD. However, Italian researchers performing research on </a:t>
            </a:r>
            <a:r>
              <a:rPr lang="en-CA" sz="1200" i="1" kern="1200" dirty="0">
                <a:solidFill>
                  <a:schemeClr val="tx1"/>
                </a:solidFill>
                <a:effectLst/>
                <a:latin typeface="+mn-lt"/>
                <a:ea typeface="+mn-ea"/>
                <a:cs typeface="+mn-cs"/>
              </a:rPr>
              <a:t>Parkinson’s disease, </a:t>
            </a:r>
            <a:r>
              <a:rPr lang="en-CA" sz="1200" kern="1200" dirty="0">
                <a:solidFill>
                  <a:schemeClr val="tx1"/>
                </a:solidFill>
                <a:effectLst/>
                <a:latin typeface="+mn-lt"/>
                <a:ea typeface="+mn-ea"/>
                <a:cs typeface="+mn-cs"/>
              </a:rPr>
              <a:t>a movement disorder caused by damage to dopamine-producing brain areas, noted that OCPD occurred in 40% of their patients (</a:t>
            </a:r>
            <a:r>
              <a:rPr lang="en-CA" sz="1200" kern="1200" dirty="0" err="1">
                <a:solidFill>
                  <a:schemeClr val="tx1"/>
                </a:solidFill>
                <a:effectLst/>
                <a:latin typeface="+mn-lt"/>
                <a:ea typeface="+mn-ea"/>
                <a:cs typeface="+mn-cs"/>
              </a:rPr>
              <a:t>Nicoletti</a:t>
            </a:r>
            <a:r>
              <a:rPr lang="en-CA" sz="1200" kern="1200" dirty="0">
                <a:solidFill>
                  <a:schemeClr val="tx1"/>
                </a:solidFill>
                <a:effectLst/>
                <a:latin typeface="+mn-lt"/>
                <a:ea typeface="+mn-ea"/>
                <a:cs typeface="+mn-cs"/>
              </a:rPr>
              <a:t> et al., 2013; see Figure 15.5). No other personality disorder exceeded 10%. This result suggests that this disorder is related to the neurotransmitter dopamine. </a:t>
            </a:r>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Long Description:</a:t>
            </a:r>
          </a:p>
          <a:p>
            <a:r>
              <a:rPr lang="en-US" sz="1200" kern="1200" dirty="0">
                <a:solidFill>
                  <a:schemeClr val="tx1"/>
                </a:solidFill>
                <a:effectLst/>
                <a:latin typeface="+mn-lt"/>
                <a:ea typeface="+mn-ea"/>
                <a:cs typeface="+mn-cs"/>
              </a:rPr>
              <a:t>The x-axis shows various types of disorders. The y-axis shows percentage of cases, where n equals 100 per group, from 0 to 45 in increments of 5. The details showing Parkinson’s and control across various disorders are as follows:</a:t>
            </a:r>
            <a:endParaRPr lang="en-IN"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Avoidant: 6, 1</a:t>
            </a:r>
            <a:endParaRPr lang="en-IN"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Dependent: 4, NA</a:t>
            </a:r>
            <a:endParaRPr lang="en-IN"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OCPD: 40, 14</a:t>
            </a:r>
            <a:endParaRPr lang="en-IN"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Paranoid: 4.5, 5</a:t>
            </a:r>
            <a:endParaRPr lang="en-IN"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Histrionic: 3, NA</a:t>
            </a:r>
            <a:endParaRPr lang="en-IN"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Narcissistic: 2, NA</a:t>
            </a:r>
            <a:endParaRPr lang="en-IN"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Borderline: 3.5, NA</a:t>
            </a:r>
            <a:endParaRPr lang="en-CA"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37</a:t>
            </a:fld>
            <a:endParaRPr lang="en-US" dirty="0"/>
          </a:p>
        </p:txBody>
      </p:sp>
    </p:spTree>
    <p:extLst>
      <p:ext uri="{BB962C8B-B14F-4D97-AF65-F5344CB8AC3E}">
        <p14:creationId xmlns:p14="http://schemas.microsoft.com/office/powerpoint/2010/main" val="274112506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1) Almost everyone has experienced a dissociative experience—a sense of separation between you and your surroundings.</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For example, have you ever driven on a familiar route and suddenly realize you drove past your turn five minutes ago?</a:t>
            </a:r>
          </a:p>
          <a:p>
            <a:pPr defTabSz="457200"/>
            <a:r>
              <a:rPr lang="en-US" altLang="en-US" dirty="0">
                <a:latin typeface="Arial" pitchFamily="34" charset="0"/>
                <a:ea typeface="ＭＳ Ｐゴシック" pitchFamily="34" charset="-128"/>
              </a:rPr>
              <a:t>	ii) These are normal experiences, but those with extreme cases may be diagnosed with dissociative disorder.</a:t>
            </a: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	</a:t>
            </a:r>
            <a:r>
              <a:rPr lang="en-US" altLang="en-US" b="1" i="1" dirty="0">
                <a:latin typeface="Arial" pitchFamily="34" charset="0"/>
                <a:ea typeface="ＭＳ Ｐゴシック" pitchFamily="34" charset="-128"/>
              </a:rPr>
              <a:t>Dissociative disorder (p. 579)</a:t>
            </a:r>
            <a:r>
              <a:rPr lang="en-US" altLang="en-US" i="1" dirty="0">
                <a:latin typeface="Arial" pitchFamily="34" charset="0"/>
                <a:ea typeface="ＭＳ Ｐゴシック" pitchFamily="34" charset="-128"/>
              </a:rPr>
              <a:t> a category of mental disorders characterized by a split between a person’s conscious awareness and their feelings, cognitions, memory, and identity.</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2) </a:t>
            </a:r>
            <a:r>
              <a:rPr lang="en-US" altLang="en-US" sz="1200" dirty="0">
                <a:latin typeface="Arial" pitchFamily="34" charset="0"/>
                <a:ea typeface="ＭＳ Ｐゴシック" pitchFamily="34" charset="-128"/>
              </a:rPr>
              <a:t>Probably the most familiar member of this category is dissociative identity disorder (DID), also referred to as multiple personality disorder.</a:t>
            </a:r>
          </a:p>
          <a:p>
            <a:pPr defTabSz="457200"/>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However, only 1% of psychiatric patients have been diagnosed with DID.</a:t>
            </a:r>
          </a:p>
          <a:p>
            <a:pPr defTabSz="457200"/>
            <a:r>
              <a:rPr lang="en-US" altLang="en-US" sz="1200" dirty="0">
                <a:latin typeface="Arial" pitchFamily="34" charset="0"/>
                <a:ea typeface="ＭＳ Ｐゴシック" pitchFamily="34" charset="-128"/>
              </a:rPr>
              <a:t> </a:t>
            </a:r>
          </a:p>
          <a:p>
            <a:pPr defTabSz="457200"/>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Dissociative identity disorder (DID) (p. 579)</a:t>
            </a:r>
            <a:r>
              <a:rPr lang="en-US" altLang="en-US" sz="1200" i="1" dirty="0">
                <a:latin typeface="Arial" pitchFamily="34" charset="0"/>
                <a:ea typeface="ＭＳ Ｐゴシック" pitchFamily="34" charset="-128"/>
              </a:rPr>
              <a:t> (sometimes referred to as Multiple Personality Disorder)</a:t>
            </a:r>
            <a:r>
              <a:rPr lang="en-US" altLang="en-US" sz="1200" b="1" i="1" dirty="0">
                <a:latin typeface="Arial" pitchFamily="34" charset="0"/>
                <a:ea typeface="ＭＳ Ｐゴシック" pitchFamily="34" charset="-128"/>
              </a:rPr>
              <a:t> </a:t>
            </a:r>
            <a:r>
              <a:rPr lang="en-US" altLang="en-US" sz="1200" i="1" dirty="0">
                <a:latin typeface="Arial" pitchFamily="34" charset="0"/>
                <a:ea typeface="ＭＳ Ｐゴシック" pitchFamily="34" charset="-128"/>
              </a:rPr>
              <a:t>is a disorder in which a person experiences a split in identity such that they feel different aspects of themselves as though they were separated from each other. This can be severe enough that the person constructs entirely separate personalities, only one of which will generally be in control at a time.</a:t>
            </a:r>
          </a:p>
          <a:p>
            <a:pPr defTabSz="457200"/>
            <a:r>
              <a:rPr lang="en-US" altLang="en-US" sz="1200" dirty="0">
                <a:latin typeface="Arial" pitchFamily="34" charset="0"/>
                <a:ea typeface="ＭＳ Ｐゴシック" pitchFamily="34" charset="-128"/>
              </a:rPr>
              <a:t>  </a:t>
            </a:r>
          </a:p>
          <a:p>
            <a:pPr defTabSz="457200"/>
            <a:r>
              <a:rPr lang="en-US" altLang="en-US" sz="1200" dirty="0">
                <a:latin typeface="Arial" pitchFamily="34" charset="0"/>
                <a:ea typeface="ＭＳ Ｐゴシック" pitchFamily="34" charset="-128"/>
              </a:rPr>
              <a:t>2) Dissociative disorders, such as DID, are thought to be brought on by extreme stress.</a:t>
            </a:r>
          </a:p>
          <a:p>
            <a:pPr defTabSz="457200"/>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Most cases of DID do include reports of a stressful event or series of events that precipitated the onset of the condition.</a:t>
            </a:r>
          </a:p>
          <a:p>
            <a:pPr defTabSz="457200"/>
            <a:r>
              <a:rPr lang="en-US" altLang="en-US" sz="1200" dirty="0">
                <a:latin typeface="Arial" pitchFamily="34" charset="0"/>
                <a:ea typeface="ＭＳ Ｐゴシック" pitchFamily="34" charset="-128"/>
              </a:rPr>
              <a:t>	ii) An individual may cope by trying to block out the experience and focus on another time and place.</a:t>
            </a:r>
          </a:p>
          <a:p>
            <a:pPr defTabSz="457200"/>
            <a:r>
              <a:rPr lang="en-US" altLang="en-US" sz="1200" dirty="0">
                <a:latin typeface="Arial" pitchFamily="34" charset="0"/>
                <a:ea typeface="ＭＳ Ｐゴシック" pitchFamily="34" charset="-128"/>
              </a:rPr>
              <a:t>	</a:t>
            </a:r>
          </a:p>
          <a:p>
            <a:pPr defTabSz="457200"/>
            <a:r>
              <a:rPr lang="en-US" altLang="en-US" sz="1200" dirty="0">
                <a:latin typeface="Arial" pitchFamily="34" charset="0"/>
                <a:ea typeface="ＭＳ Ｐゴシック" pitchFamily="34" charset="-128"/>
              </a:rPr>
              <a:t>3) A condition like DID is very difficult to test for, which has raised a lot of skepticism by some.</a:t>
            </a:r>
          </a:p>
          <a:p>
            <a:pPr defTabSz="457200"/>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One approach to testing for DID is to check for memory dissociations between alter identities.</a:t>
            </a:r>
          </a:p>
          <a:p>
            <a:pPr defTabSz="457200"/>
            <a:r>
              <a:rPr lang="en-US" altLang="en-US" sz="1200" dirty="0">
                <a:latin typeface="Arial" pitchFamily="34" charset="0"/>
                <a:ea typeface="ＭＳ Ｐゴシック" pitchFamily="34" charset="-128"/>
              </a:rPr>
              <a:t>		a) In one study, patients viewed words and pictures and were tested for recall either when they were experiencing the same alter as when they learned, or when they were experiencing a different alter identity.</a:t>
            </a:r>
          </a:p>
          <a:p>
            <a:pPr defTabSz="457200"/>
            <a:r>
              <a:rPr lang="en-US" altLang="en-US" sz="1200" dirty="0">
                <a:latin typeface="Arial" pitchFamily="34" charset="0"/>
                <a:ea typeface="ＭＳ Ｐゴシック" pitchFamily="34" charset="-128"/>
              </a:rPr>
              <a:t>		b) The results suggested that some types of learning do not transfer between alter identities. </a:t>
            </a:r>
          </a:p>
          <a:p>
            <a:pPr defTabSz="457200"/>
            <a:r>
              <a:rPr lang="en-US" altLang="en-US" sz="1200" dirty="0">
                <a:latin typeface="Arial" pitchFamily="34" charset="0"/>
                <a:ea typeface="ＭＳ Ｐゴシック" pitchFamily="34" charset="-128"/>
              </a:rPr>
              <a:t> </a:t>
            </a:r>
          </a:p>
          <a:p>
            <a:pPr defTabSz="457200"/>
            <a:r>
              <a:rPr lang="en-US" altLang="en-US" sz="1200" dirty="0">
                <a:latin typeface="Arial" pitchFamily="34" charset="0"/>
                <a:ea typeface="ＭＳ Ｐゴシック" pitchFamily="34" charset="-128"/>
              </a:rPr>
              <a:t>4) Skeptics of DID note that it may have it origins more in the context of therapy, rather than being a response to trauma.</a:t>
            </a:r>
          </a:p>
          <a:p>
            <a:pPr defTabSz="457200"/>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In 1970, there were 79 documented cases of DID. This number grew to 6,000 in 1986. By 1998, the number had risen to more than 40,000.</a:t>
            </a:r>
          </a:p>
          <a:p>
            <a:pPr marL="0" marR="0" lvl="0" indent="0" algn="l" defTabSz="457200" rtl="0" eaLnBrk="1" fontAlgn="auto" latinLnBrk="0" hangingPunct="1">
              <a:lnSpc>
                <a:spcPct val="100000"/>
              </a:lnSpc>
              <a:spcBef>
                <a:spcPts val="0"/>
              </a:spcBef>
              <a:spcAft>
                <a:spcPts val="0"/>
              </a:spcAft>
              <a:buClrTx/>
              <a:buSzTx/>
              <a:buFontTx/>
              <a:buNone/>
              <a:tabLst/>
              <a:defRPr/>
            </a:pPr>
            <a:r>
              <a:rPr lang="en-US" altLang="en-US" sz="1200" dirty="0">
                <a:latin typeface="Arial" pitchFamily="34" charset="0"/>
                <a:ea typeface="ＭＳ Ｐゴシック" pitchFamily="34" charset="-128"/>
              </a:rPr>
              <a:t>		a) This increase could be due to greater awareness.</a:t>
            </a:r>
            <a:r>
              <a:rPr lang="en-CA" sz="1200" kern="1200" dirty="0">
                <a:solidFill>
                  <a:schemeClr val="tx1"/>
                </a:solidFill>
                <a:effectLst/>
                <a:latin typeface="+mn-lt"/>
                <a:ea typeface="+mn-ea"/>
                <a:cs typeface="+mn-cs"/>
              </a:rPr>
              <a:t> It may also be that a small subset of psychologists find the disorder compelling and are more willing to diagnose it, so they interpret symptoms through that framework, and may (even unintentionally) provoke dissociative symptoms in the context of therapy. The use of highly suggestive techniques such as hypnosis increases the likelihood that this is the case. </a:t>
            </a:r>
            <a:endParaRPr lang="en-US" altLang="en-US" sz="1200" dirty="0">
              <a:latin typeface="Arial" pitchFamily="34" charset="0"/>
              <a:ea typeface="ＭＳ Ｐゴシック" pitchFamily="34" charset="-128"/>
            </a:endParaRPr>
          </a:p>
          <a:p>
            <a:pPr defTabSz="457200"/>
            <a:r>
              <a:rPr lang="en-US" altLang="en-US" sz="1200" dirty="0">
                <a:latin typeface="Arial" pitchFamily="34" charset="0"/>
                <a:ea typeface="ＭＳ Ｐゴシック" pitchFamily="34" charset="-128"/>
              </a:rPr>
              <a:t>	ii) About 80% of patients diagnosed with DID were unaware of having the disorder before starting therapy.</a:t>
            </a:r>
          </a:p>
        </p:txBody>
      </p:sp>
      <p:sp>
        <p:nvSpPr>
          <p:cNvPr id="4" name="Slide Number Placeholder 3"/>
          <p:cNvSpPr>
            <a:spLocks noGrp="1"/>
          </p:cNvSpPr>
          <p:nvPr>
            <p:ph type="sldNum" sz="quarter" idx="10"/>
          </p:nvPr>
        </p:nvSpPr>
        <p:spPr/>
        <p:txBody>
          <a:bodyPr/>
          <a:lstStyle/>
          <a:p>
            <a:fld id="{A73D6722-9B4D-4E29-B226-C325925A8118}" type="slidenum">
              <a:rPr lang="en-US" smtClean="0"/>
              <a:pPr/>
              <a:t>38</a:t>
            </a:fld>
            <a:endParaRPr lang="en-US" dirty="0"/>
          </a:p>
        </p:txBody>
      </p:sp>
    </p:spTree>
    <p:extLst>
      <p:ext uri="{BB962C8B-B14F-4D97-AF65-F5344CB8AC3E}">
        <p14:creationId xmlns:p14="http://schemas.microsoft.com/office/powerpoint/2010/main" val="161260492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pPr>
            <a:r>
              <a:rPr lang="en-US" altLang="en-US" sz="1000" b="1" dirty="0">
                <a:latin typeface="Arial" pitchFamily="34" charset="0"/>
                <a:ea typeface="ＭＳ Ｐゴシック" pitchFamily="34" charset="-128"/>
              </a:rPr>
              <a:t>Know</a:t>
            </a:r>
            <a:r>
              <a:rPr lang="en-US" altLang="en-US" sz="1000" dirty="0">
                <a:latin typeface="Arial" pitchFamily="34" charset="0"/>
                <a:ea typeface="ＭＳ Ｐゴシック" pitchFamily="34" charset="-128"/>
              </a:rPr>
              <a:t> the key terminology related to anxiety, obsessive-compulsive, and depressive disorders.</a:t>
            </a:r>
          </a:p>
          <a:p>
            <a:pPr lvl="1">
              <a:lnSpc>
                <a:spcPct val="80000"/>
              </a:lnSpc>
            </a:pPr>
            <a:r>
              <a:rPr lang="en-US" altLang="en-US" sz="1000" dirty="0">
                <a:latin typeface="Arial" pitchFamily="34" charset="0"/>
                <a:ea typeface="ＭＳ Ｐゴシック" pitchFamily="34" charset="-128"/>
              </a:rPr>
              <a:t>See the bold, italicized terms below.</a:t>
            </a:r>
          </a:p>
          <a:p>
            <a:pPr>
              <a:lnSpc>
                <a:spcPct val="80000"/>
              </a:lnSpc>
            </a:pPr>
            <a:r>
              <a:rPr lang="en-US" altLang="en-US" sz="1000" dirty="0">
                <a:latin typeface="Arial" pitchFamily="34" charset="0"/>
                <a:ea typeface="ＭＳ Ｐゴシック" pitchFamily="34" charset="-128"/>
              </a:rPr>
              <a:t> </a:t>
            </a:r>
          </a:p>
          <a:p>
            <a:pPr>
              <a:lnSpc>
                <a:spcPct val="80000"/>
              </a:lnSpc>
            </a:pPr>
            <a:r>
              <a:rPr lang="en-US" altLang="en-US" sz="1000" b="1" dirty="0">
                <a:latin typeface="Arial" pitchFamily="34" charset="0"/>
                <a:ea typeface="ＭＳ Ｐゴシック" pitchFamily="34" charset="-128"/>
              </a:rPr>
              <a:t>Understand</a:t>
            </a:r>
            <a:r>
              <a:rPr lang="en-US" altLang="en-US" sz="1000" dirty="0">
                <a:latin typeface="Arial" pitchFamily="34" charset="0"/>
                <a:ea typeface="ＭＳ Ｐゴシック" pitchFamily="34" charset="-128"/>
              </a:rPr>
              <a:t> the different types of anxiety disorders.</a:t>
            </a:r>
          </a:p>
          <a:p>
            <a:pPr lvl="1">
              <a:lnSpc>
                <a:spcPct val="80000"/>
              </a:lnSpc>
            </a:pPr>
            <a:r>
              <a:rPr lang="en-US" altLang="en-US" sz="1000" dirty="0">
                <a:latin typeface="Arial" pitchFamily="34" charset="0"/>
                <a:ea typeface="ＭＳ Ｐゴシック" pitchFamily="34" charset="-128"/>
              </a:rPr>
              <a:t>Although anxiety disorders share many similarities in symptoms, they differ in terms of what brings about the symptoms and the intensity of the symptoms. The cues that trigger anxiety range widely: In generalized anxiety disorder, just about anything may cause anxiety; in specific phobias, an individual fears only certain objects. Likewise, the intensity can range from near-constant worrying to the brief periods of highly intense anxiety in phobias and panic disorder.</a:t>
            </a:r>
          </a:p>
          <a:p>
            <a:pPr>
              <a:lnSpc>
                <a:spcPct val="80000"/>
              </a:lnSpc>
            </a:pPr>
            <a:r>
              <a:rPr lang="en-US" altLang="en-US" sz="1000" dirty="0">
                <a:latin typeface="Arial" pitchFamily="34" charset="0"/>
                <a:ea typeface="ＭＳ Ｐゴシック" pitchFamily="34" charset="-128"/>
              </a:rPr>
              <a:t> </a:t>
            </a:r>
          </a:p>
          <a:p>
            <a:pPr>
              <a:lnSpc>
                <a:spcPct val="80000"/>
              </a:lnSpc>
            </a:pPr>
            <a:r>
              <a:rPr lang="en-US" altLang="en-US" sz="1000" b="1" dirty="0">
                <a:latin typeface="Arial" pitchFamily="34" charset="0"/>
                <a:ea typeface="ＭＳ Ｐゴシック" pitchFamily="34" charset="-128"/>
              </a:rPr>
              <a:t>Understand</a:t>
            </a:r>
            <a:r>
              <a:rPr lang="en-US" altLang="en-US" sz="1000" dirty="0">
                <a:latin typeface="Arial" pitchFamily="34" charset="0"/>
                <a:ea typeface="ＭＳ Ｐゴシック" pitchFamily="34" charset="-128"/>
              </a:rPr>
              <a:t> how anxiety or depressive disorders can be self-perpetuating.</a:t>
            </a:r>
          </a:p>
          <a:p>
            <a:pPr lvl="1">
              <a:lnSpc>
                <a:spcPct val="80000"/>
              </a:lnSpc>
            </a:pPr>
            <a:r>
              <a:rPr lang="en-US" altLang="en-US" sz="1000" dirty="0">
                <a:latin typeface="Arial" pitchFamily="34" charset="0"/>
                <a:ea typeface="ＭＳ Ｐゴシック" pitchFamily="34" charset="-128"/>
              </a:rPr>
              <a:t>Both depression and anxiety are characterized by a vicious cycle: With anxiety, anxious thoughts can lead to physiological arousal; physiological arousal can lead to escape and avoidance to get rid of the immediate fear, which in turn reinforces the anxious thoughts. In depression, a similar pattern can occur with depressed thoughts, self-blame, and social withdrawal.</a:t>
            </a:r>
          </a:p>
          <a:p>
            <a:pPr>
              <a:lnSpc>
                <a:spcPct val="80000"/>
              </a:lnSpc>
            </a:pPr>
            <a:r>
              <a:rPr lang="en-US" altLang="en-US" sz="1000" dirty="0">
                <a:latin typeface="Arial" pitchFamily="34" charset="0"/>
                <a:ea typeface="ＭＳ Ｐゴシック" pitchFamily="34" charset="-128"/>
              </a:rPr>
              <a:t> </a:t>
            </a:r>
          </a:p>
          <a:p>
            <a:pPr marL="0" marR="0" lvl="0" indent="0" algn="l" defTabSz="914400" rtl="0" eaLnBrk="1" fontAlgn="auto" latinLnBrk="0" hangingPunct="1">
              <a:lnSpc>
                <a:spcPct val="80000"/>
              </a:lnSpc>
              <a:spcBef>
                <a:spcPts val="0"/>
              </a:spcBef>
              <a:spcAft>
                <a:spcPts val="0"/>
              </a:spcAft>
              <a:buClrTx/>
              <a:buSzTx/>
              <a:buFontTx/>
              <a:buNone/>
              <a:tabLst/>
              <a:defRPr/>
            </a:pPr>
            <a:r>
              <a:rPr lang="en-US" altLang="en-US" sz="1000" b="1" dirty="0">
                <a:latin typeface="Arial" pitchFamily="34" charset="0"/>
                <a:ea typeface="ＭＳ Ｐゴシック" pitchFamily="34" charset="-128"/>
              </a:rPr>
              <a:t>Apply</a:t>
            </a:r>
            <a:r>
              <a:rPr lang="en-US" altLang="en-US" sz="1000" dirty="0">
                <a:latin typeface="Arial" pitchFamily="34" charset="0"/>
                <a:ea typeface="ＭＳ Ｐゴシック" pitchFamily="34" charset="-128"/>
              </a:rPr>
              <a:t> your knowledge of anxiety, obsessive-compulsive, and depressive disorders </a:t>
            </a:r>
            <a:r>
              <a:rPr lang="en-CA" sz="1200" kern="1200" dirty="0">
                <a:solidFill>
                  <a:schemeClr val="tx1"/>
                </a:solidFill>
                <a:effectLst/>
                <a:latin typeface="+mn-lt"/>
                <a:ea typeface="+mn-ea"/>
                <a:cs typeface="+mn-cs"/>
              </a:rPr>
              <a:t>in order to identify which behavioural symptoms are associated with each disorder</a:t>
            </a:r>
            <a:r>
              <a:rPr lang="en-US" altLang="en-US" sz="1000" dirty="0">
                <a:latin typeface="Arial" pitchFamily="34" charset="0"/>
                <a:ea typeface="ＭＳ Ｐゴシック" pitchFamily="34" charset="-128"/>
              </a:rPr>
              <a:t>.</a:t>
            </a:r>
          </a:p>
          <a:p>
            <a:pPr lvl="1">
              <a:lnSpc>
                <a:spcPct val="80000"/>
              </a:lnSpc>
            </a:pPr>
            <a:r>
              <a:rPr lang="en-US" altLang="en-US" sz="1000" dirty="0">
                <a:latin typeface="Arial" pitchFamily="34" charset="0"/>
                <a:ea typeface="ＭＳ Ｐゴシック" pitchFamily="34" charset="-128"/>
              </a:rPr>
              <a:t>Although anxiety disorders share many similarities in symptoms, they differ in terms of what brings about the symptoms and the intensity of the responses.</a:t>
            </a:r>
          </a:p>
          <a:p>
            <a:pPr>
              <a:lnSpc>
                <a:spcPct val="80000"/>
              </a:lnSpc>
            </a:pPr>
            <a:r>
              <a:rPr lang="en-US" altLang="en-US" sz="1000" dirty="0">
                <a:latin typeface="Arial" pitchFamily="34" charset="0"/>
                <a:ea typeface="ＭＳ Ｐゴシック" pitchFamily="34" charset="-128"/>
              </a:rPr>
              <a:t> </a:t>
            </a:r>
          </a:p>
          <a:p>
            <a:pPr>
              <a:lnSpc>
                <a:spcPct val="80000"/>
              </a:lnSpc>
            </a:pPr>
            <a:r>
              <a:rPr lang="en-US" altLang="en-US" sz="1000" b="1" dirty="0">
                <a:latin typeface="Arial" pitchFamily="34" charset="0"/>
                <a:ea typeface="ＭＳ Ｐゴシック" pitchFamily="34" charset="-128"/>
              </a:rPr>
              <a:t>Analyze</a:t>
            </a:r>
            <a:r>
              <a:rPr lang="en-US" altLang="en-US" sz="1000" dirty="0">
                <a:latin typeface="Arial" pitchFamily="34" charset="0"/>
                <a:ea typeface="ＭＳ Ｐゴシック" pitchFamily="34" charset="-128"/>
              </a:rPr>
              <a:t> whether maladaptive aspects of psychological disorders might arise from perfectly normal, healthy </a:t>
            </a:r>
            <a:r>
              <a:rPr lang="en-US" altLang="en-US" sz="1000" dirty="0" err="1">
                <a:latin typeface="Arial" pitchFamily="34" charset="0"/>
                <a:ea typeface="ＭＳ Ｐゴシック" pitchFamily="34" charset="-128"/>
              </a:rPr>
              <a:t>behaviours</a:t>
            </a:r>
            <a:r>
              <a:rPr lang="en-US" altLang="en-US" sz="1000" dirty="0">
                <a:latin typeface="Arial" pitchFamily="34" charset="0"/>
                <a:ea typeface="ＭＳ Ｐゴシック" pitchFamily="34" charset="-128"/>
              </a:rPr>
              <a:t>.</a:t>
            </a:r>
          </a:p>
          <a:p>
            <a:pPr lvl="1">
              <a:lnSpc>
                <a:spcPct val="80000"/>
              </a:lnSpc>
            </a:pPr>
            <a:r>
              <a:rPr lang="en-US" altLang="en-US" sz="1000" dirty="0">
                <a:latin typeface="Arial" pitchFamily="34" charset="0"/>
                <a:ea typeface="ＭＳ Ｐゴシック" pitchFamily="34" charset="-128"/>
              </a:rPr>
              <a:t>To analyze this issue, we need to examine the specific symptoms that occur in someone who has a phobia and is showing an adaptive response (fear, anxiety) but to an inappropriate stimulus or situation. It is perfectly reasonable and healthy to be cautious about heights, for example, in the sense that falls can be dangerous, even life-threatening. This reaction is maladaptive only when the fear response is so intense or out of context that it interferes with daily life. Imagine a house painter who cannot climb a ladder or scaffold; unless he overcomes his fear (or finds very short houses to work on), he will have to make major adjustments to accommodate his fear.</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39</a:t>
            </a:fld>
            <a:endParaRPr lang="en-US" dirty="0"/>
          </a:p>
        </p:txBody>
      </p:sp>
    </p:spTree>
    <p:extLst>
      <p:ext uri="{BB962C8B-B14F-4D97-AF65-F5344CB8AC3E}">
        <p14:creationId xmlns:p14="http://schemas.microsoft.com/office/powerpoint/2010/main" val="1460674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1) Anxiety disorders are one of the most frequently diagnosed disorders, affecting approximately one in every eight Canadians.</a:t>
            </a: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	</a:t>
            </a:r>
            <a:r>
              <a:rPr lang="en-US" altLang="en-US" b="1" i="1" dirty="0">
                <a:latin typeface="Arial" pitchFamily="34" charset="0"/>
                <a:ea typeface="ＭＳ Ｐゴシック" pitchFamily="34" charset="-128"/>
              </a:rPr>
              <a:t>Anxiety disorders (p. 583)</a:t>
            </a:r>
            <a:r>
              <a:rPr lang="en-US" altLang="en-US" i="1" dirty="0">
                <a:latin typeface="Arial" pitchFamily="34" charset="0"/>
                <a:ea typeface="ＭＳ Ｐゴシック" pitchFamily="34" charset="-128"/>
              </a:rPr>
              <a:t> are a category of disorders involving fear or nervousness that is excessive, irrational, and maladaptive.</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Everyone experiences feelings of anxiety, which is based on a normal physiological and psychological response to stressful events known as the </a:t>
            </a:r>
            <a:r>
              <a:rPr lang="en-US" altLang="en-US" i="1" dirty="0">
                <a:latin typeface="Arial" pitchFamily="34" charset="0"/>
                <a:ea typeface="ＭＳ Ｐゴシック" pitchFamily="34" charset="-128"/>
              </a:rPr>
              <a:t>fight-or-flight response</a:t>
            </a:r>
            <a:r>
              <a:rPr lang="en-US" altLang="en-US" dirty="0">
                <a:latin typeface="Arial" pitchFamily="34" charset="0"/>
                <a:ea typeface="ＭＳ Ｐゴシック" pitchFamily="34" charset="-128"/>
              </a:rPr>
              <a:t>.</a:t>
            </a:r>
          </a:p>
          <a:p>
            <a:pPr defTabSz="457200"/>
            <a:r>
              <a:rPr lang="en-US" altLang="en-US" dirty="0">
                <a:latin typeface="Arial" pitchFamily="34" charset="0"/>
                <a:ea typeface="ＭＳ Ｐゴシック" pitchFamily="34" charset="-128"/>
              </a:rPr>
              <a:t>		a) Feelings include a racing heart, increased respiration, sweaty hands, and a knot in the stomach.</a:t>
            </a:r>
          </a:p>
          <a:p>
            <a:pPr defTabSz="457200"/>
            <a:r>
              <a:rPr lang="en-US" altLang="en-US" dirty="0">
                <a:latin typeface="Arial" pitchFamily="34" charset="0"/>
                <a:ea typeface="ＭＳ Ｐゴシック" pitchFamily="34" charset="-128"/>
              </a:rPr>
              <a:t>		b) The changes reflect a shift in energy from non-emergency tasks (e.g., digestion) toward fighting or fleeing.</a:t>
            </a:r>
          </a:p>
          <a:p>
            <a:pPr defTabSz="457200"/>
            <a:r>
              <a:rPr lang="en-US" altLang="en-US" dirty="0">
                <a:latin typeface="Arial" pitchFamily="34" charset="0"/>
                <a:ea typeface="ＭＳ Ｐゴシック" pitchFamily="34" charset="-128"/>
              </a:rPr>
              <a:t>		c) This is an adaptive response common to all mammals.</a:t>
            </a:r>
          </a:p>
          <a:p>
            <a:pPr defTabSz="457200"/>
            <a:r>
              <a:rPr lang="en-US" altLang="en-US" dirty="0">
                <a:latin typeface="Arial" pitchFamily="34" charset="0"/>
                <a:ea typeface="ＭＳ Ｐゴシック" pitchFamily="34" charset="-128"/>
              </a:rPr>
              <a:t>	ii) However, as discussed in Module 15.1, these responses become maladaptive when they go beyond typical psychological responses.</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40</a:t>
            </a:fld>
            <a:endParaRPr lang="en-US" dirty="0"/>
          </a:p>
        </p:txBody>
      </p:sp>
    </p:spTree>
    <p:extLst>
      <p:ext uri="{BB962C8B-B14F-4D97-AF65-F5344CB8AC3E}">
        <p14:creationId xmlns:p14="http://schemas.microsoft.com/office/powerpoint/2010/main" val="93853450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sz="1200" dirty="0">
                <a:latin typeface="Arial" pitchFamily="34" charset="0"/>
                <a:ea typeface="ＭＳ Ｐゴシック" pitchFamily="34" charset="-128"/>
              </a:rPr>
              <a:t>1) The primary symptoms of all anxiety disorders include the basic feelings of anxiety.</a:t>
            </a:r>
          </a:p>
          <a:p>
            <a:pPr defTabSz="457200">
              <a:lnSpc>
                <a:spcPct val="8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What separates anxiety disorders from other forms of anxiety is a combination of an unjustifiable degree, duration, and source of anxiety.</a:t>
            </a:r>
          </a:p>
          <a:p>
            <a:pPr defTabSz="457200">
              <a:lnSpc>
                <a:spcPct val="80000"/>
              </a:lnSpc>
            </a:pPr>
            <a:r>
              <a:rPr lang="en-US" altLang="en-US" sz="1200" dirty="0">
                <a:latin typeface="Arial" pitchFamily="34" charset="0"/>
                <a:ea typeface="ＭＳ Ｐゴシック" pitchFamily="34" charset="-128"/>
              </a:rPr>
              <a:t>		a) These experiences create distress for the individual and interfere with normal daily functioning at work, at school, and in personal relationships.</a:t>
            </a: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 </a:t>
            </a:r>
            <a:r>
              <a:rPr lang="en-US" altLang="en-US" sz="1200" b="1" u="sng" dirty="0">
                <a:latin typeface="Arial" pitchFamily="34" charset="0"/>
                <a:ea typeface="ＭＳ Ｐゴシック" pitchFamily="34" charset="-128"/>
              </a:rPr>
              <a:t>Generalized Anxiety Disorder</a:t>
            </a:r>
            <a:endParaRPr lang="en-US" altLang="en-US" sz="1200" u="sng" dirty="0">
              <a:latin typeface="Arial" pitchFamily="34" charset="0"/>
              <a:ea typeface="ＭＳ Ｐゴシック" pitchFamily="34" charset="-128"/>
            </a:endParaRPr>
          </a:p>
          <a:p>
            <a:pPr defTabSz="457200">
              <a:lnSpc>
                <a:spcPct val="80000"/>
              </a:lnSpc>
            </a:pPr>
            <a:endParaRPr lang="en-US" altLang="en-US" sz="1200" u="sng" dirty="0">
              <a:latin typeface="Arial" pitchFamily="34" charset="0"/>
              <a:ea typeface="ＭＳ Ｐゴシック" pitchFamily="34" charset="-128"/>
            </a:endParaRPr>
          </a:p>
          <a:p>
            <a:pPr defTabSz="457200">
              <a:lnSpc>
                <a:spcPct val="80000"/>
              </a:lnSpc>
            </a:pPr>
            <a:r>
              <a:rPr lang="en-US" altLang="en-US" sz="1200" dirty="0">
                <a:latin typeface="Arial" pitchFamily="34" charset="0"/>
                <a:ea typeface="ＭＳ Ｐゴシック" pitchFamily="34" charset="-128"/>
              </a:rPr>
              <a:t>1) Those with generalized anxiety disorder (GAD) generalize their anxiety to just about anything.</a:t>
            </a: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Generalized anxiety disorder (GAD) (p. 583)</a:t>
            </a:r>
            <a:r>
              <a:rPr lang="en-US" altLang="en-US" sz="1200" i="1" dirty="0">
                <a:latin typeface="Arial" pitchFamily="34" charset="0"/>
                <a:ea typeface="ＭＳ Ｐゴシック" pitchFamily="34" charset="-128"/>
              </a:rPr>
              <a:t> involves frequently elevated levels of anxiety, generally from the normal challenges and stresses of everyday life.</a:t>
            </a:r>
            <a:endParaRPr lang="en-US" altLang="en-US" sz="1200" dirty="0">
              <a:latin typeface="Arial" pitchFamily="34" charset="0"/>
              <a:ea typeface="ＭＳ Ｐゴシック" pitchFamily="34" charset="-128"/>
            </a:endParaRP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Those with GAD, like other anxiety disorders, have trouble concentrating and sleeping.</a:t>
            </a:r>
          </a:p>
          <a:p>
            <a:pPr defTabSz="457200">
              <a:lnSpc>
                <a:spcPct val="80000"/>
              </a:lnSpc>
            </a:pPr>
            <a:r>
              <a:rPr lang="en-US" altLang="en-US" sz="1200" dirty="0">
                <a:latin typeface="Arial" pitchFamily="34" charset="0"/>
                <a:ea typeface="ＭＳ Ｐゴシック" pitchFamily="34" charset="-128"/>
              </a:rPr>
              <a:t>	ii) However, those with GAD struggle to identify the specific reasons for why they are anxious.</a:t>
            </a:r>
          </a:p>
          <a:p>
            <a:pPr defTabSz="457200">
              <a:lnSpc>
                <a:spcPct val="80000"/>
              </a:lnSpc>
            </a:pPr>
            <a:r>
              <a:rPr lang="en-US" altLang="en-US" sz="1200" dirty="0">
                <a:latin typeface="Arial" pitchFamily="34" charset="0"/>
                <a:ea typeface="ＭＳ Ｐゴシック" pitchFamily="34" charset="-128"/>
              </a:rPr>
              <a:t>	iii) The anxiety people feel with GAD doesn’t seem to go away, even if the issue is resolved.</a:t>
            </a:r>
          </a:p>
          <a:p>
            <a:pPr defTabSz="457200">
              <a:lnSpc>
                <a:spcPct val="80000"/>
              </a:lnSpc>
            </a:pPr>
            <a:r>
              <a:rPr lang="en-US" altLang="en-US" sz="1200" dirty="0">
                <a:latin typeface="Arial" pitchFamily="34" charset="0"/>
                <a:ea typeface="ＭＳ Ｐゴシック" pitchFamily="34" charset="-128"/>
              </a:rPr>
              <a:t>		a) Instead, the anxiety is redirected to the next problem or issue.</a:t>
            </a: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2) Major life changes commonly precede the onset of GAD.</a:t>
            </a:r>
          </a:p>
          <a:p>
            <a:pPr defTabSz="457200">
              <a:lnSpc>
                <a:spcPct val="8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However, not all factors contributing to GAD are clear.</a:t>
            </a: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b="1" u="sng" dirty="0">
                <a:latin typeface="Arial" pitchFamily="34" charset="0"/>
                <a:ea typeface="ＭＳ Ｐゴシック" pitchFamily="34" charset="-128"/>
              </a:rPr>
              <a:t>Panic Disorder</a:t>
            </a:r>
            <a:endParaRPr lang="en-US" altLang="en-US" sz="1200" u="sng" dirty="0">
              <a:latin typeface="Arial" pitchFamily="34" charset="0"/>
              <a:ea typeface="ＭＳ Ｐゴシック" pitchFamily="34" charset="-128"/>
            </a:endParaRP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1) Panic disorders are shorter in duration and more intense in comparison to GAD.</a:t>
            </a: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Panic disorder (p. 584)</a:t>
            </a:r>
            <a:r>
              <a:rPr lang="en-US" altLang="en-US" sz="1200" i="1" dirty="0">
                <a:latin typeface="Arial" pitchFamily="34" charset="0"/>
                <a:ea typeface="ＭＳ Ｐゴシック" pitchFamily="34" charset="-128"/>
              </a:rPr>
              <a:t> is an anxiety disorder marked by occasional episodes of sudden, very intense fear.</a:t>
            </a:r>
            <a:endParaRPr lang="en-US" altLang="en-US" sz="1200" dirty="0">
              <a:latin typeface="Arial" pitchFamily="34" charset="0"/>
              <a:ea typeface="ＭＳ Ｐゴシック" pitchFamily="34" charset="-128"/>
            </a:endParaRP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The key feature of this disorder is </a:t>
            </a:r>
            <a:r>
              <a:rPr lang="en-US" altLang="en-US" sz="1200" b="1" i="1" dirty="0">
                <a:latin typeface="Arial" pitchFamily="34" charset="0"/>
                <a:ea typeface="ＭＳ Ｐゴシック" pitchFamily="34" charset="-128"/>
              </a:rPr>
              <a:t>panic attacks (p. 584)</a:t>
            </a:r>
            <a:r>
              <a:rPr lang="en-US" altLang="en-US" sz="1200" i="1" dirty="0">
                <a:latin typeface="Arial" pitchFamily="34" charset="0"/>
                <a:ea typeface="ＭＳ Ｐゴシック" pitchFamily="34" charset="-128"/>
              </a:rPr>
              <a:t> —brief moments of extreme anxiety that include a rush of physical activity paired with frightening thoughts.</a:t>
            </a:r>
          </a:p>
          <a:p>
            <a:pPr defTabSz="457200">
              <a:lnSpc>
                <a:spcPct val="80000"/>
              </a:lnSpc>
            </a:pPr>
            <a:r>
              <a:rPr lang="en-US" altLang="en-US" sz="1200" dirty="0">
                <a:latin typeface="Arial" pitchFamily="34" charset="0"/>
                <a:ea typeface="ＭＳ Ｐゴシック" pitchFamily="34" charset="-128"/>
              </a:rPr>
              <a:t>		a) A panic attack escalates when the fear of death causes increased physical arousal, and the increased physical symptoms feed the frightening thoughts.</a:t>
            </a:r>
          </a:p>
          <a:p>
            <a:pPr defTabSz="457200">
              <a:lnSpc>
                <a:spcPct val="80000"/>
              </a:lnSpc>
            </a:pPr>
            <a:r>
              <a:rPr lang="en-US" altLang="en-US" sz="1200" dirty="0">
                <a:latin typeface="Arial" pitchFamily="34" charset="0"/>
                <a:ea typeface="ＭＳ Ｐゴシック" pitchFamily="34" charset="-128"/>
              </a:rPr>
              <a:t>		b) These attacks rarely go on for more than 10 minutes, after which the person returns to a more relaxed state.</a:t>
            </a: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2) People with panic disorder often develop an intense fear that the panic will strike again.</a:t>
            </a:r>
          </a:p>
          <a:p>
            <a:pPr defTabSz="457200">
              <a:lnSpc>
                <a:spcPct val="80000"/>
              </a:lnSpc>
            </a:pPr>
            <a:r>
              <a:rPr lang="en-US" altLang="en-US" sz="1200" dirty="0">
                <a:latin typeface="Arial" pitchFamily="34" charset="0"/>
                <a:ea typeface="ＭＳ Ｐゴシック" pitchFamily="34" charset="-128"/>
              </a:rPr>
              <a:t> </a:t>
            </a:r>
          </a:p>
          <a:p>
            <a:pPr marL="0" marR="0" lvl="0" indent="0" algn="l" defTabSz="457200" rtl="0" eaLnBrk="1" fontAlgn="auto" latinLnBrk="0" hangingPunct="1">
              <a:lnSpc>
                <a:spcPct val="80000"/>
              </a:lnSpc>
              <a:spcBef>
                <a:spcPts val="0"/>
              </a:spcBef>
              <a:spcAft>
                <a:spcPts val="0"/>
              </a:spcAft>
              <a:buClrTx/>
              <a:buSzTx/>
              <a:buFontTx/>
              <a:buNone/>
              <a:tabLst/>
              <a:defRPr/>
            </a:pPr>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Agoraphobia (p. 584):</a:t>
            </a:r>
            <a:r>
              <a:rPr lang="en-US" altLang="en-US" sz="1200" i="1" dirty="0">
                <a:latin typeface="Arial" pitchFamily="34" charset="0"/>
                <a:ea typeface="ＭＳ Ｐゴシック" pitchFamily="34" charset="-128"/>
              </a:rPr>
              <a:t> </a:t>
            </a:r>
            <a:r>
              <a:rPr lang="en-CA" sz="1200" i="1" kern="1200" dirty="0">
                <a:solidFill>
                  <a:schemeClr val="tx1"/>
                </a:solidFill>
                <a:effectLst/>
                <a:latin typeface="+mn-lt"/>
                <a:ea typeface="+mn-ea"/>
                <a:cs typeface="+mn-cs"/>
              </a:rPr>
              <a:t>an intense fear of having a panic attack in public; as a result of this fear, the individual may begin to avoid public settings and increasingly isolate </a:t>
            </a:r>
            <a:r>
              <a:rPr lang="en-CA" sz="1200" i="1" kern="1200" dirty="0" err="1">
                <a:solidFill>
                  <a:schemeClr val="tx1"/>
                </a:solidFill>
                <a:effectLst/>
                <a:latin typeface="+mn-lt"/>
                <a:ea typeface="+mn-ea"/>
                <a:cs typeface="+mn-cs"/>
              </a:rPr>
              <a:t>themself</a:t>
            </a:r>
            <a:r>
              <a:rPr lang="en-US" altLang="en-US" sz="1200" i="1" dirty="0">
                <a:latin typeface="Arial" pitchFamily="34" charset="0"/>
                <a:ea typeface="ＭＳ Ｐゴシック" pitchFamily="34" charset="-128"/>
              </a:rPr>
              <a:t>.</a:t>
            </a:r>
            <a:endParaRPr lang="en-US" altLang="en-US" sz="1200" dirty="0">
              <a:latin typeface="Arial" pitchFamily="34" charset="0"/>
              <a:ea typeface="ＭＳ Ｐゴシック" pitchFamily="34" charset="-128"/>
            </a:endParaRP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The individual may begin to avoid public settings so as to avoid the embarrassment and trauma of a panic attack.</a:t>
            </a:r>
          </a:p>
          <a:p>
            <a:pPr defTabSz="457200">
              <a:lnSpc>
                <a:spcPct val="80000"/>
              </a:lnSpc>
            </a:pPr>
            <a:r>
              <a:rPr lang="en-US" altLang="en-US" sz="1200" dirty="0">
                <a:latin typeface="Arial" pitchFamily="34" charset="0"/>
                <a:ea typeface="ＭＳ Ｐゴシック" pitchFamily="34" charset="-128"/>
              </a:rPr>
              <a:t>		a) In its most extreme forms, agoraphobia leads an individual to stay inside his or her home almost permanently.</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41</a:t>
            </a:fld>
            <a:endParaRPr lang="en-US" dirty="0"/>
          </a:p>
        </p:txBody>
      </p:sp>
    </p:spTree>
    <p:extLst>
      <p:ext uri="{BB962C8B-B14F-4D97-AF65-F5344CB8AC3E}">
        <p14:creationId xmlns:p14="http://schemas.microsoft.com/office/powerpoint/2010/main" val="279125273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1) One of the most difficult aspects of anxiety disorders is that they tend to be self-perpetuating (Figure 15.6).</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For example, a child may be scratched by the </a:t>
            </a:r>
            <a:r>
              <a:rPr lang="en-US" altLang="en-US" dirty="0" err="1">
                <a:latin typeface="Arial" pitchFamily="34" charset="0"/>
                <a:ea typeface="ＭＳ Ｐゴシック" pitchFamily="34" charset="-128"/>
              </a:rPr>
              <a:t>neighbour’s</a:t>
            </a:r>
            <a:r>
              <a:rPr lang="en-US" altLang="en-US" dirty="0">
                <a:latin typeface="Arial" pitchFamily="34" charset="0"/>
                <a:ea typeface="ＭＳ Ｐゴシック" pitchFamily="34" charset="-128"/>
              </a:rPr>
              <a:t> cat.</a:t>
            </a:r>
          </a:p>
          <a:p>
            <a:pPr defTabSz="457200"/>
            <a:r>
              <a:rPr lang="en-US" altLang="en-US" dirty="0">
                <a:latin typeface="Arial" pitchFamily="34" charset="0"/>
                <a:ea typeface="ＭＳ Ｐゴシック" pitchFamily="34" charset="-128"/>
              </a:rPr>
              <a:t>		a) She was not seriously hurt, but years later, she still feels nervous around cats.</a:t>
            </a:r>
          </a:p>
          <a:p>
            <a:pPr defTabSz="457200"/>
            <a:r>
              <a:rPr lang="en-US" altLang="en-US" dirty="0">
                <a:latin typeface="Arial" pitchFamily="34" charset="0"/>
                <a:ea typeface="ＭＳ Ｐゴシック" pitchFamily="34" charset="-128"/>
              </a:rPr>
              <a:t>		b) She might even be reluctant to go into a house if the owner has a cat.</a:t>
            </a:r>
          </a:p>
          <a:p>
            <a:pPr defTabSz="457200"/>
            <a:r>
              <a:rPr lang="en-US" altLang="en-US" dirty="0">
                <a:latin typeface="Arial" pitchFamily="34" charset="0"/>
                <a:ea typeface="ＭＳ Ｐゴシック" pitchFamily="34" charset="-128"/>
              </a:rPr>
              <a:t>		c) Once the cat is put into another room, the anxiety fades.</a:t>
            </a:r>
          </a:p>
          <a:p>
            <a:pPr defTabSz="457200"/>
            <a:r>
              <a:rPr lang="en-US" altLang="en-US" dirty="0">
                <a:latin typeface="Arial" pitchFamily="34" charset="0"/>
                <a:ea typeface="ＭＳ Ｐゴシック" pitchFamily="34" charset="-128"/>
              </a:rPr>
              <a:t>	ii) This process of reducing the fear, in turn, can reinforce the phobia.</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42</a:t>
            </a:fld>
            <a:endParaRPr lang="en-US" dirty="0"/>
          </a:p>
        </p:txBody>
      </p:sp>
    </p:spTree>
    <p:extLst>
      <p:ext uri="{BB962C8B-B14F-4D97-AF65-F5344CB8AC3E}">
        <p14:creationId xmlns:p14="http://schemas.microsoft.com/office/powerpoint/2010/main" val="324453421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90000"/>
              </a:lnSpc>
            </a:pPr>
            <a:r>
              <a:rPr lang="en-US" altLang="en-US" sz="1200" dirty="0">
                <a:latin typeface="Arial" pitchFamily="34" charset="0"/>
                <a:ea typeface="ＭＳ Ｐゴシック" pitchFamily="34" charset="-128"/>
              </a:rPr>
              <a:t>1) In contrast to GAD, where an individual’s anxiety can be applied to just about any situation, individuals can have more specific fears (Table 15.3).</a:t>
            </a:r>
          </a:p>
          <a:p>
            <a:pPr defTabSz="457200">
              <a:lnSpc>
                <a:spcPct val="90000"/>
              </a:lnSpc>
            </a:pPr>
            <a:r>
              <a:rPr lang="en-US" altLang="en-US" sz="1200" dirty="0">
                <a:latin typeface="Arial" pitchFamily="34" charset="0"/>
                <a:ea typeface="ＭＳ Ｐゴシック" pitchFamily="34" charset="-128"/>
              </a:rPr>
              <a:t> </a:t>
            </a:r>
          </a:p>
          <a:p>
            <a:pPr defTabSz="457200">
              <a:lnSpc>
                <a:spcPct val="90000"/>
              </a:lnSpc>
            </a:pPr>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Phobia (p. 584)</a:t>
            </a:r>
            <a:r>
              <a:rPr lang="en-US" altLang="en-US" sz="1200" i="1" dirty="0">
                <a:latin typeface="Arial" pitchFamily="34" charset="0"/>
                <a:ea typeface="ＭＳ Ｐゴシック" pitchFamily="34" charset="-128"/>
              </a:rPr>
              <a:t> is a severe, irrational fear of a very specific object or situation.</a:t>
            </a:r>
            <a:endParaRPr lang="en-US" altLang="en-US" sz="1200" dirty="0">
              <a:latin typeface="Arial" pitchFamily="34" charset="0"/>
              <a:ea typeface="ＭＳ Ｐゴシック" pitchFamily="34" charset="-128"/>
            </a:endParaRPr>
          </a:p>
          <a:p>
            <a:pPr defTabSz="457200">
              <a:lnSpc>
                <a:spcPct val="90000"/>
              </a:lnSpc>
            </a:pPr>
            <a:r>
              <a:rPr lang="en-US" altLang="en-US" sz="1200" i="1" dirty="0">
                <a:latin typeface="Arial" pitchFamily="34" charset="0"/>
                <a:ea typeface="ＭＳ Ｐゴシック" pitchFamily="34" charset="-128"/>
              </a:rPr>
              <a:t> </a:t>
            </a:r>
            <a:endParaRPr lang="en-US" altLang="en-US" sz="1200" dirty="0">
              <a:latin typeface="Arial" pitchFamily="34" charset="0"/>
              <a:ea typeface="ＭＳ Ｐゴシック" pitchFamily="34" charset="-128"/>
            </a:endParaRPr>
          </a:p>
          <a:p>
            <a:pPr defTabSz="457200">
              <a:lnSpc>
                <a:spcPct val="90000"/>
              </a:lnSpc>
            </a:pPr>
            <a:r>
              <a:rPr lang="en-US" altLang="en-US" sz="1200" i="1"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Specific phobias (p. 584)</a:t>
            </a:r>
            <a:r>
              <a:rPr lang="en-US" altLang="en-US" sz="1200" i="1" dirty="0">
                <a:latin typeface="Arial" pitchFamily="34" charset="0"/>
                <a:ea typeface="ＭＳ Ｐゴシック" pitchFamily="34" charset="-128"/>
              </a:rPr>
              <a:t> involve an intense fear of an object, activity, or organism.</a:t>
            </a:r>
            <a:endParaRPr lang="en-US" altLang="en-US" sz="1200" dirty="0">
              <a:latin typeface="Arial" pitchFamily="34" charset="0"/>
              <a:ea typeface="ＭＳ Ｐゴシック" pitchFamily="34" charset="-128"/>
            </a:endParaRPr>
          </a:p>
          <a:p>
            <a:pPr defTabSz="457200">
              <a:lnSpc>
                <a:spcPct val="90000"/>
              </a:lnSpc>
            </a:pPr>
            <a:r>
              <a:rPr lang="en-US" altLang="en-US" sz="1200" dirty="0">
                <a:latin typeface="Arial" pitchFamily="34" charset="0"/>
                <a:ea typeface="ＭＳ Ｐゴシック" pitchFamily="34" charset="-128"/>
              </a:rPr>
              <a:t> </a:t>
            </a:r>
          </a:p>
          <a:p>
            <a:pPr defTabSz="457200">
              <a:lnSpc>
                <a:spcPct val="9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Specific phobias include fears of specific animals, heights, thunder, blood, or injections.</a:t>
            </a:r>
          </a:p>
          <a:p>
            <a:pPr defTabSz="457200">
              <a:lnSpc>
                <a:spcPct val="90000"/>
              </a:lnSpc>
            </a:pPr>
            <a:r>
              <a:rPr lang="en-US" altLang="en-US" sz="1200" dirty="0">
                <a:latin typeface="Arial" pitchFamily="34" charset="0"/>
                <a:ea typeface="ＭＳ Ｐゴシック" pitchFamily="34" charset="-128"/>
              </a:rPr>
              <a:t> </a:t>
            </a:r>
          </a:p>
          <a:p>
            <a:pPr defTabSz="457200">
              <a:lnSpc>
                <a:spcPct val="90000"/>
              </a:lnSpc>
            </a:pPr>
            <a:r>
              <a:rPr lang="en-US" altLang="en-US" sz="1200" dirty="0">
                <a:latin typeface="Arial" pitchFamily="34" charset="0"/>
                <a:ea typeface="ＭＳ Ｐゴシック" pitchFamily="34" charset="-128"/>
              </a:rPr>
              <a:t>2) </a:t>
            </a:r>
            <a:r>
              <a:rPr lang="en-US" altLang="en-US" sz="1200" i="1" dirty="0">
                <a:latin typeface="Arial" pitchFamily="34" charset="0"/>
                <a:ea typeface="ＭＳ Ｐゴシック" pitchFamily="34" charset="-128"/>
              </a:rPr>
              <a:t>What do we know about specific phobias?</a:t>
            </a:r>
            <a:endParaRPr lang="en-US" altLang="en-US" sz="1200" dirty="0">
              <a:latin typeface="Arial" pitchFamily="34" charset="0"/>
              <a:ea typeface="ＭＳ Ｐゴシック" pitchFamily="34" charset="-128"/>
            </a:endParaRPr>
          </a:p>
          <a:p>
            <a:pPr defTabSz="457200">
              <a:lnSpc>
                <a:spcPct val="9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Phobias are developed through unpleasant or frightening experiences.</a:t>
            </a:r>
          </a:p>
          <a:p>
            <a:pPr defTabSz="457200">
              <a:lnSpc>
                <a:spcPct val="90000"/>
              </a:lnSpc>
            </a:pPr>
            <a:r>
              <a:rPr lang="en-US" altLang="en-US" sz="1200" dirty="0">
                <a:latin typeface="Arial" pitchFamily="34" charset="0"/>
                <a:ea typeface="ＭＳ Ｐゴシック" pitchFamily="34" charset="-128"/>
              </a:rPr>
              <a:t>		a) For example, someone who is bitten by a dog might develop a phobia of dogs.</a:t>
            </a:r>
          </a:p>
          <a:p>
            <a:pPr defTabSz="457200">
              <a:lnSpc>
                <a:spcPct val="90000"/>
              </a:lnSpc>
            </a:pPr>
            <a:r>
              <a:rPr lang="en-US" altLang="en-US" sz="1200" dirty="0">
                <a:latin typeface="Arial" pitchFamily="34" charset="0"/>
                <a:ea typeface="ＭＳ Ｐゴシック" pitchFamily="34" charset="-128"/>
              </a:rPr>
              <a:t>		b) However, not all who are bitten will develop a phobia.</a:t>
            </a:r>
          </a:p>
          <a:p>
            <a:pPr defTabSz="457200">
              <a:lnSpc>
                <a:spcPct val="90000"/>
              </a:lnSpc>
            </a:pPr>
            <a:r>
              <a:rPr lang="en-US" altLang="en-US" sz="1200" dirty="0">
                <a:latin typeface="Arial" pitchFamily="34" charset="0"/>
                <a:ea typeface="ＭＳ Ｐゴシック" pitchFamily="34" charset="-128"/>
              </a:rPr>
              <a:t>	ii) We may be </a:t>
            </a:r>
            <a:r>
              <a:rPr lang="en-US" altLang="en-US" sz="1200" i="1" dirty="0">
                <a:latin typeface="Arial" pitchFamily="34" charset="0"/>
                <a:ea typeface="ＭＳ Ｐゴシック" pitchFamily="34" charset="-128"/>
              </a:rPr>
              <a:t>biologically predisposed</a:t>
            </a:r>
            <a:r>
              <a:rPr lang="en-US" altLang="en-US" sz="1200" dirty="0">
                <a:latin typeface="Arial" pitchFamily="34" charset="0"/>
                <a:ea typeface="ＭＳ Ｐゴシック" pitchFamily="34" charset="-128"/>
              </a:rPr>
              <a:t> to fear some objects more than others.</a:t>
            </a:r>
          </a:p>
          <a:p>
            <a:pPr defTabSz="457200">
              <a:lnSpc>
                <a:spcPct val="90000"/>
              </a:lnSpc>
            </a:pPr>
            <a:r>
              <a:rPr lang="en-US" altLang="en-US" sz="1200" dirty="0">
                <a:latin typeface="Arial" pitchFamily="34" charset="0"/>
                <a:ea typeface="ＭＳ Ｐゴシック" pitchFamily="34" charset="-128"/>
              </a:rPr>
              <a:t>		a) Most phobias are of objects and situations that we may </a:t>
            </a:r>
            <a:r>
              <a:rPr lang="en-US" altLang="en-US" sz="1200" i="1" dirty="0">
                <a:latin typeface="Arial" pitchFamily="34" charset="0"/>
                <a:ea typeface="ＭＳ Ｐゴシック" pitchFamily="34" charset="-128"/>
              </a:rPr>
              <a:t>need</a:t>
            </a:r>
            <a:r>
              <a:rPr lang="en-US" altLang="en-US" sz="1200" dirty="0">
                <a:latin typeface="Arial" pitchFamily="34" charset="0"/>
                <a:ea typeface="ＭＳ Ｐゴシック" pitchFamily="34" charset="-128"/>
              </a:rPr>
              <a:t> to fear for survival (e.g., heights and snakes).</a:t>
            </a:r>
          </a:p>
        </p:txBody>
      </p:sp>
      <p:sp>
        <p:nvSpPr>
          <p:cNvPr id="4" name="Slide Number Placeholder 3"/>
          <p:cNvSpPr>
            <a:spLocks noGrp="1"/>
          </p:cNvSpPr>
          <p:nvPr>
            <p:ph type="sldNum" sz="quarter" idx="10"/>
          </p:nvPr>
        </p:nvSpPr>
        <p:spPr/>
        <p:txBody>
          <a:bodyPr/>
          <a:lstStyle/>
          <a:p>
            <a:fld id="{A73D6722-9B4D-4E29-B226-C325925A8118}" type="slidenum">
              <a:rPr lang="en-US" smtClean="0"/>
              <a:pPr/>
              <a:t>43</a:t>
            </a:fld>
            <a:endParaRPr lang="en-US" dirty="0"/>
          </a:p>
        </p:txBody>
      </p:sp>
    </p:spTree>
    <p:extLst>
      <p:ext uri="{BB962C8B-B14F-4D97-AF65-F5344CB8AC3E}">
        <p14:creationId xmlns:p14="http://schemas.microsoft.com/office/powerpoint/2010/main" val="143638141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sz="1200" dirty="0">
                <a:latin typeface="Arial" pitchFamily="34" charset="0"/>
                <a:ea typeface="ＭＳ Ｐゴシック" pitchFamily="34" charset="-128"/>
              </a:rPr>
              <a:t>	</a:t>
            </a:r>
            <a:endParaRPr lang="en-US" dirty="0"/>
          </a:p>
          <a:p>
            <a:pPr defTabSz="457200">
              <a:lnSpc>
                <a:spcPct val="80000"/>
              </a:lnSpc>
            </a:pPr>
            <a:r>
              <a:rPr lang="en-IN" dirty="0"/>
              <a:t>Long Description:</a:t>
            </a:r>
          </a:p>
          <a:p>
            <a:pPr defTabSz="457200">
              <a:lnSpc>
                <a:spcPct val="80000"/>
              </a:lnSpc>
            </a:pPr>
            <a:r>
              <a:rPr lang="en-IN" dirty="0"/>
              <a:t>The x-axis shows mice with fearful genetic strain represented by </a:t>
            </a:r>
            <a:r>
              <a:rPr lang="en-IN" dirty="0" smtClean="0"/>
              <a:t>F2 </a:t>
            </a:r>
            <a:r>
              <a:rPr lang="en-IN" dirty="0"/>
              <a:t>and four generations represented by S1, S2, S3, and S4. The y-axis shows percentage freezing to altered context from 0 to 40 in increments of 10. The graph shows the mice with fearful genetic strain show increasing fear response indicated by the red bar. The details of the graph with red and blue bars are as follows:</a:t>
            </a:r>
          </a:p>
          <a:p>
            <a:pPr defTabSz="457200">
              <a:lnSpc>
                <a:spcPct val="80000"/>
              </a:lnSpc>
            </a:pPr>
            <a:r>
              <a:rPr lang="en-IN" dirty="0"/>
              <a:t>• F2: 11, 11.</a:t>
            </a:r>
          </a:p>
          <a:p>
            <a:pPr defTabSz="457200">
              <a:lnSpc>
                <a:spcPct val="80000"/>
              </a:lnSpc>
            </a:pPr>
            <a:r>
              <a:rPr lang="en-IN" dirty="0"/>
              <a:t>• S1: 12, 10.</a:t>
            </a:r>
          </a:p>
          <a:p>
            <a:pPr defTabSz="457200">
              <a:lnSpc>
                <a:spcPct val="80000"/>
              </a:lnSpc>
            </a:pPr>
            <a:r>
              <a:rPr lang="en-IN" dirty="0"/>
              <a:t>• S2: 3.5, 2.5.</a:t>
            </a:r>
          </a:p>
          <a:p>
            <a:pPr defTabSz="457200">
              <a:lnSpc>
                <a:spcPct val="80000"/>
              </a:lnSpc>
            </a:pPr>
            <a:r>
              <a:rPr lang="en-IN" dirty="0"/>
              <a:t>• S3: 28, 10.5.</a:t>
            </a:r>
          </a:p>
          <a:p>
            <a:pPr defTabSz="457200">
              <a:lnSpc>
                <a:spcPct val="80000"/>
              </a:lnSpc>
            </a:pPr>
            <a:r>
              <a:rPr lang="en-IN" dirty="0"/>
              <a:t>• S4: 28, 15.</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44</a:t>
            </a:fld>
            <a:endParaRPr lang="en-US" dirty="0"/>
          </a:p>
        </p:txBody>
      </p:sp>
    </p:spTree>
    <p:extLst>
      <p:ext uri="{BB962C8B-B14F-4D97-AF65-F5344CB8AC3E}">
        <p14:creationId xmlns:p14="http://schemas.microsoft.com/office/powerpoint/2010/main" val="36314872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1) </a:t>
            </a:r>
            <a:r>
              <a:rPr lang="en-US" altLang="en-US" i="1" dirty="0">
                <a:latin typeface="Arial" pitchFamily="34" charset="0"/>
                <a:ea typeface="ＭＳ Ｐゴシック" pitchFamily="34" charset="-128"/>
              </a:rPr>
              <a:t>Can we critically evaluate this information?</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We may question the value of this research because, on the face of it, we don’t seem to have learned much about phobias from studying genetic heritability of fear-responses in mice. However, understanding that genes can influence fear responses in another mammalian species suggests that genes likely underlie our own reactions to threatening stimuli and situations.</a:t>
            </a:r>
          </a:p>
          <a:p>
            <a:pPr defTabSz="457200"/>
            <a:r>
              <a:rPr lang="en-US" altLang="en-US" dirty="0">
                <a:latin typeface="Arial" pitchFamily="34" charset="0"/>
                <a:ea typeface="ＭＳ Ｐゴシック" pitchFamily="34" charset="-128"/>
              </a:rPr>
              <a:t>	ii) A second potential criticism of this research is that it only examines fear responses from one perspective: genetics. The full manifestation of a phobia involves many processes and, therefore, would only be partially explained by a genetic understanding.</a:t>
            </a:r>
          </a:p>
          <a:p>
            <a:pPr defTabSz="457200"/>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2) </a:t>
            </a:r>
            <a:r>
              <a:rPr lang="en-US" altLang="en-US" i="1" dirty="0">
                <a:latin typeface="Arial" pitchFamily="34" charset="0"/>
                <a:ea typeface="ＭＳ Ｐゴシック" pitchFamily="34" charset="-128"/>
              </a:rPr>
              <a:t>Why is this relevant?</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Knowing that some phobias may have a genetic component, professionals might not treat all phobias the same way.</a:t>
            </a:r>
          </a:p>
          <a:p>
            <a:pPr defTabSz="457200"/>
            <a:r>
              <a:rPr lang="en-US" altLang="en-US" dirty="0">
                <a:latin typeface="Arial" pitchFamily="34" charset="0"/>
                <a:ea typeface="ＭＳ Ｐゴシック" pitchFamily="34" charset="-128"/>
              </a:rPr>
              <a:t>	ii) A challenge for the future is to understand the interaction between the genetic and other levels of analysis in order to fully develop these tools. Doing so may lead to new treatment for a number of disorders.</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45</a:t>
            </a:fld>
            <a:endParaRPr lang="en-US" dirty="0"/>
          </a:p>
        </p:txBody>
      </p:sp>
    </p:spTree>
    <p:extLst>
      <p:ext uri="{BB962C8B-B14F-4D97-AF65-F5344CB8AC3E}">
        <p14:creationId xmlns:p14="http://schemas.microsoft.com/office/powerpoint/2010/main" val="37094463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sz="1200" b="1" u="sng" dirty="0">
                <a:latin typeface="Arial" pitchFamily="34" charset="0"/>
                <a:ea typeface="ＭＳ Ｐゴシック" pitchFamily="34" charset="-128"/>
              </a:rPr>
              <a:t>Social Phobias</a:t>
            </a:r>
            <a:endParaRPr lang="en-US" altLang="en-US" sz="1200" u="sng" dirty="0">
              <a:latin typeface="Arial" pitchFamily="34" charset="0"/>
              <a:ea typeface="ＭＳ Ｐゴシック" pitchFamily="34" charset="-128"/>
            </a:endParaRP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Social anxiety disorder (p. 586)</a:t>
            </a:r>
            <a:r>
              <a:rPr lang="en-US" altLang="en-US" sz="1200" i="1" dirty="0">
                <a:latin typeface="Arial" pitchFamily="34" charset="0"/>
                <a:ea typeface="ＭＳ Ｐゴシック" pitchFamily="34" charset="-128"/>
              </a:rPr>
              <a:t> is a very strong fear of being judged by others or being embarrassed or humiliated in public.</a:t>
            </a:r>
            <a:endParaRPr lang="en-US" altLang="en-US" sz="1200" dirty="0">
              <a:latin typeface="Arial" pitchFamily="34" charset="0"/>
              <a:ea typeface="ＭＳ Ｐゴシック" pitchFamily="34" charset="-128"/>
            </a:endParaRP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1) Someone with a social anxiety disorder can go out in public, but prefers familiar places and routines and will avoid many other situations because anxiety levels are too high.</a:t>
            </a:r>
          </a:p>
          <a:p>
            <a:pPr defTabSz="457200">
              <a:lnSpc>
                <a:spcPct val="8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For example, a student might show up to class right as it begins so that s/he doesn’t have to have awkward conversations in the hall or worse, be the only one not having a conversation.</a:t>
            </a:r>
          </a:p>
          <a:p>
            <a:pPr defTabSz="457200">
              <a:lnSpc>
                <a:spcPct val="80000"/>
              </a:lnSpc>
            </a:pPr>
            <a:r>
              <a:rPr lang="en-US" altLang="en-US" sz="1200" dirty="0">
                <a:latin typeface="Arial" pitchFamily="34" charset="0"/>
                <a:ea typeface="ＭＳ Ｐゴシック" pitchFamily="34" charset="-128"/>
              </a:rPr>
              <a:t>	ii) S/he may be very hungry, but won’t go to the cafeteria because his/her roommate isn’t around and s/he cannot sit with strangers (especially without the roommate).</a:t>
            </a:r>
          </a:p>
          <a:p>
            <a:pPr defTabSz="457200">
              <a:lnSpc>
                <a:spcPct val="80000"/>
              </a:lnSpc>
            </a:pPr>
            <a:r>
              <a:rPr lang="en-US" altLang="en-US" sz="1200" dirty="0">
                <a:latin typeface="Arial" pitchFamily="34" charset="0"/>
                <a:ea typeface="ＭＳ Ｐゴシック" pitchFamily="34" charset="-128"/>
              </a:rPr>
              <a:t>		a) So s/he gets a snack out of the vending machine and sits quietly behind the library.</a:t>
            </a: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2) We all may do such things from time to time, but do you shape your life around such events? Is it maladaptive?</a:t>
            </a: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b="1" u="sng" dirty="0">
                <a:latin typeface="Arial" pitchFamily="34" charset="0"/>
                <a:ea typeface="ＭＳ Ｐゴシック" pitchFamily="34" charset="-128"/>
              </a:rPr>
              <a:t>Obsessive-Compulsive Disorder</a:t>
            </a:r>
            <a:endParaRPr lang="en-US" altLang="en-US" sz="1200" u="sng" dirty="0">
              <a:latin typeface="Arial" pitchFamily="34" charset="0"/>
              <a:ea typeface="ＭＳ Ｐゴシック" pitchFamily="34" charset="-128"/>
            </a:endParaRP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1) Other anxiety disorders are trademarked by intrusive thoughts and repetitive </a:t>
            </a:r>
            <a:r>
              <a:rPr lang="en-US" altLang="en-US" sz="1200" dirty="0" err="1">
                <a:latin typeface="Arial" pitchFamily="34" charset="0"/>
                <a:ea typeface="ＭＳ Ｐゴシック" pitchFamily="34" charset="-128"/>
              </a:rPr>
              <a:t>behaviours</a:t>
            </a:r>
            <a:r>
              <a:rPr lang="en-US" altLang="en-US" sz="1200" dirty="0">
                <a:latin typeface="Arial" pitchFamily="34" charset="0"/>
                <a:ea typeface="ＭＳ Ｐゴシック" pitchFamily="34" charset="-128"/>
              </a:rPr>
              <a:t> (Table 15.4).</a:t>
            </a:r>
          </a:p>
          <a:p>
            <a:pPr defTabSz="457200">
              <a:lnSpc>
                <a:spcPct val="8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The compulsive </a:t>
            </a:r>
            <a:r>
              <a:rPr lang="en-US" altLang="en-US" sz="1200" dirty="0" err="1">
                <a:latin typeface="Arial" pitchFamily="34" charset="0"/>
                <a:ea typeface="ＭＳ Ｐゴシック" pitchFamily="34" charset="-128"/>
              </a:rPr>
              <a:t>behaviours</a:t>
            </a:r>
            <a:r>
              <a:rPr lang="en-US" altLang="en-US" sz="1200" dirty="0">
                <a:latin typeface="Arial" pitchFamily="34" charset="0"/>
                <a:ea typeface="ＭＳ Ｐゴシック" pitchFamily="34" charset="-128"/>
              </a:rPr>
              <a:t> that people with OCD engage in are thought to be a way of coping with the anxiety produced by the obsession.</a:t>
            </a: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Obsessive-compulsive disorder (OCD) (p. 586)</a:t>
            </a:r>
            <a:r>
              <a:rPr lang="en-US" altLang="en-US" sz="1200" i="1" dirty="0">
                <a:latin typeface="Arial" pitchFamily="34" charset="0"/>
                <a:ea typeface="ＭＳ Ｐゴシック" pitchFamily="34" charset="-128"/>
              </a:rPr>
              <a:t>: the individuals is plagued by unwanted, inappropriate, and persistent thoughts (obsessions), and engages in repetitive, often quite ritualistic </a:t>
            </a:r>
            <a:r>
              <a:rPr lang="en-US" altLang="en-US" sz="1200" i="1" dirty="0" err="1">
                <a:latin typeface="Arial" pitchFamily="34" charset="0"/>
                <a:ea typeface="ＭＳ Ｐゴシック" pitchFamily="34" charset="-128"/>
              </a:rPr>
              <a:t>behaviours</a:t>
            </a:r>
            <a:r>
              <a:rPr lang="en-US" altLang="en-US" sz="1200" i="1" dirty="0">
                <a:latin typeface="Arial" pitchFamily="34" charset="0"/>
                <a:ea typeface="ＭＳ Ｐゴシック" pitchFamily="34" charset="-128"/>
              </a:rPr>
              <a:t> (compulsions).</a:t>
            </a:r>
          </a:p>
          <a:p>
            <a:pPr defTabSz="457200">
              <a:lnSpc>
                <a:spcPct val="80000"/>
              </a:lnSpc>
            </a:pPr>
            <a:endParaRPr lang="en-US" altLang="en-US" sz="1200" dirty="0">
              <a:latin typeface="Arial" pitchFamily="34" charset="0"/>
              <a:ea typeface="ＭＳ Ｐゴシック" pitchFamily="34" charset="-128"/>
            </a:endParaRPr>
          </a:p>
          <a:p>
            <a:pPr marL="0" marR="0" lvl="0" indent="0" algn="l" defTabSz="457200" rtl="0" eaLnBrk="1" fontAlgn="auto" latinLnBrk="0" hangingPunct="1">
              <a:lnSpc>
                <a:spcPct val="80000"/>
              </a:lnSpc>
              <a:spcBef>
                <a:spcPts val="0"/>
              </a:spcBef>
              <a:spcAft>
                <a:spcPts val="0"/>
              </a:spcAft>
              <a:buClrTx/>
              <a:buSzTx/>
              <a:buFontTx/>
              <a:buNone/>
              <a:tabLst/>
              <a:defRPr/>
            </a:pPr>
            <a:r>
              <a:rPr lang="en-US" altLang="en-US" sz="1200" dirty="0">
                <a:latin typeface="Arial" pitchFamily="34" charset="0"/>
                <a:ea typeface="ＭＳ Ｐゴシック" pitchFamily="34" charset="-128"/>
              </a:rPr>
              <a:t>	ii) Until 2013, OCD was categorized as one of the anxiety disorders, although in the DSM-5, OCD was placed into its own category. </a:t>
            </a: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2) All of us have had unwanted thoughts stuck in our head (e.g., a song), but obsessions are generally inappropriate thoughts that can last for months or years.</a:t>
            </a:r>
          </a:p>
          <a:p>
            <a:pPr defTabSz="457200">
              <a:lnSpc>
                <a:spcPct val="8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For example, a person might imagine picking up germs from everything s/he touches.</a:t>
            </a:r>
          </a:p>
          <a:p>
            <a:pPr marL="0" marR="0" lvl="0" indent="0" algn="l" defTabSz="457200" rtl="0" eaLnBrk="1" fontAlgn="auto" latinLnBrk="0" hangingPunct="1">
              <a:lnSpc>
                <a:spcPct val="80000"/>
              </a:lnSpc>
              <a:spcBef>
                <a:spcPts val="0"/>
              </a:spcBef>
              <a:spcAft>
                <a:spcPts val="0"/>
              </a:spcAft>
              <a:buClrTx/>
              <a:buSzTx/>
              <a:buFontTx/>
              <a:buNone/>
              <a:tabLst/>
              <a:defRPr/>
            </a:pPr>
            <a:r>
              <a:rPr lang="en-US" altLang="en-US" sz="1200" dirty="0">
                <a:latin typeface="Arial" pitchFamily="34" charset="0"/>
                <a:ea typeface="ＭＳ Ｐゴシック" pitchFamily="34" charset="-128"/>
              </a:rPr>
              <a:t>		a) </a:t>
            </a:r>
            <a:r>
              <a:rPr lang="en-CA" sz="1200" kern="1200" dirty="0">
                <a:solidFill>
                  <a:schemeClr val="tx1"/>
                </a:solidFill>
                <a:effectLst/>
                <a:latin typeface="+mn-lt"/>
                <a:ea typeface="+mn-ea"/>
                <a:cs typeface="+mn-cs"/>
              </a:rPr>
              <a:t>Many psychologists believe that compulsive behaviours, and the relief they provide, give the person a feeling of control over their anxiety. They just have to perform a very </a:t>
            </a:r>
            <a:r>
              <a:rPr lang="en-CA" sz="1200" i="1" kern="1200" dirty="0">
                <a:solidFill>
                  <a:schemeClr val="tx1"/>
                </a:solidFill>
                <a:effectLst/>
                <a:latin typeface="+mn-lt"/>
                <a:ea typeface="+mn-ea"/>
                <a:cs typeface="+mn-cs"/>
              </a:rPr>
              <a:t>particular </a:t>
            </a:r>
            <a:r>
              <a:rPr lang="en-CA" sz="1200" kern="1200" dirty="0">
                <a:solidFill>
                  <a:schemeClr val="tx1"/>
                </a:solidFill>
                <a:effectLst/>
                <a:latin typeface="+mn-lt"/>
                <a:ea typeface="+mn-ea"/>
                <a:cs typeface="+mn-cs"/>
              </a:rPr>
              <a:t>behaviour in order to feel that control.</a:t>
            </a:r>
            <a:endParaRPr lang="en-US" altLang="en-US" sz="1200" dirty="0">
              <a:latin typeface="Arial" pitchFamily="34" charset="0"/>
              <a:ea typeface="ＭＳ Ｐゴシック" pitchFamily="34" charset="-128"/>
            </a:endParaRPr>
          </a:p>
          <a:p>
            <a:pPr defTabSz="457200">
              <a:lnSpc>
                <a:spcPct val="80000"/>
              </a:lnSpc>
            </a:pPr>
            <a:r>
              <a:rPr lang="en-US" altLang="en-US" sz="1200" dirty="0">
                <a:latin typeface="Arial" pitchFamily="34" charset="0"/>
                <a:ea typeface="ＭＳ Ｐゴシック" pitchFamily="34" charset="-128"/>
              </a:rPr>
              <a:t> </a:t>
            </a:r>
          </a:p>
        </p:txBody>
      </p:sp>
      <p:sp>
        <p:nvSpPr>
          <p:cNvPr id="4" name="Slide Number Placeholder 3"/>
          <p:cNvSpPr>
            <a:spLocks noGrp="1"/>
          </p:cNvSpPr>
          <p:nvPr>
            <p:ph type="sldNum" sz="quarter" idx="10"/>
          </p:nvPr>
        </p:nvSpPr>
        <p:spPr/>
        <p:txBody>
          <a:bodyPr/>
          <a:lstStyle/>
          <a:p>
            <a:fld id="{A73D6722-9B4D-4E29-B226-C325925A8118}" type="slidenum">
              <a:rPr lang="en-US" smtClean="0"/>
              <a:pPr/>
              <a:t>46</a:t>
            </a:fld>
            <a:endParaRPr lang="en-US" dirty="0"/>
          </a:p>
        </p:txBody>
      </p:sp>
    </p:spTree>
    <p:extLst>
      <p:ext uri="{BB962C8B-B14F-4D97-AF65-F5344CB8AC3E}">
        <p14:creationId xmlns:p14="http://schemas.microsoft.com/office/powerpoint/2010/main" val="5977748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	</a:t>
            </a:r>
            <a:r>
              <a:rPr lang="en-US" altLang="en-US" b="1" i="1" dirty="0">
                <a:latin typeface="Arial" pitchFamily="34" charset="0"/>
                <a:ea typeface="ＭＳ Ｐゴシック" pitchFamily="34" charset="-128"/>
              </a:rPr>
              <a:t>Abnormal psychology (p. 564)</a:t>
            </a:r>
            <a:r>
              <a:rPr lang="en-US" altLang="en-US" i="1" dirty="0">
                <a:latin typeface="Arial" pitchFamily="34" charset="0"/>
                <a:ea typeface="ＭＳ Ｐゴシック" pitchFamily="34" charset="-128"/>
              </a:rPr>
              <a:t> is the psychological study of mental illness.</a:t>
            </a:r>
          </a:p>
          <a:p>
            <a:pPr defTabSz="457200"/>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1) Given the immense range of apparently normal human </a:t>
            </a:r>
            <a:r>
              <a:rPr lang="en-US" altLang="en-US" dirty="0" err="1">
                <a:latin typeface="Arial" pitchFamily="34" charset="0"/>
                <a:ea typeface="ＭＳ Ｐゴシック" pitchFamily="34" charset="-128"/>
              </a:rPr>
              <a:t>behaviour</a:t>
            </a:r>
            <a:r>
              <a:rPr lang="en-US" altLang="en-US" dirty="0">
                <a:latin typeface="Arial" pitchFamily="34" charset="0"/>
                <a:ea typeface="ＭＳ Ｐゴシック" pitchFamily="34" charset="-128"/>
              </a:rPr>
              <a:t> and experience, how can we determine what is abnormal? It’s useful to note the difference between abnormal and unusual.</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A person who cuts or burns themselves until serious injury is sustained is behaving abnormally.</a:t>
            </a:r>
          </a:p>
          <a:p>
            <a:pPr defTabSz="457200"/>
            <a:r>
              <a:rPr lang="en-US" altLang="en-US" dirty="0">
                <a:latin typeface="Arial" pitchFamily="34" charset="0"/>
                <a:ea typeface="ＭＳ Ｐゴシック" pitchFamily="34" charset="-128"/>
              </a:rPr>
              <a:t>	ii) Someone who graduates college before the age of 20 is unusual but may show no signs of mental illness.</a:t>
            </a:r>
          </a:p>
          <a:p>
            <a:pPr defTabSz="457200"/>
            <a:r>
              <a:rPr lang="en-US" altLang="en-US" dirty="0">
                <a:latin typeface="Arial" pitchFamily="34" charset="0"/>
                <a:ea typeface="ＭＳ Ｐゴシック" pitchFamily="34" charset="-128"/>
              </a:rPr>
              <a:t>		a) The difference between the two and the key criterion used by psychologists in deciding whether a person has a disorder is whether the person’s</a:t>
            </a:r>
          </a:p>
          <a:p>
            <a:pPr defTabSz="457200"/>
            <a:r>
              <a:rPr lang="en-US" altLang="en-US" dirty="0">
                <a:latin typeface="Arial" pitchFamily="34" charset="0"/>
                <a:ea typeface="ＭＳ Ｐゴシック" pitchFamily="34" charset="-128"/>
              </a:rPr>
              <a:t>thoughts, feelings, or </a:t>
            </a:r>
            <a:r>
              <a:rPr lang="en-US" altLang="en-US" dirty="0" err="1">
                <a:latin typeface="Arial" pitchFamily="34" charset="0"/>
                <a:ea typeface="ＭＳ Ｐゴシック" pitchFamily="34" charset="-128"/>
              </a:rPr>
              <a:t>behaviours</a:t>
            </a:r>
            <a:r>
              <a:rPr lang="en-US" altLang="en-US" dirty="0">
                <a:latin typeface="Arial" pitchFamily="34" charset="0"/>
                <a:ea typeface="ＭＳ Ｐゴシック" pitchFamily="34" charset="-128"/>
              </a:rPr>
              <a:t> are maladaptive.</a:t>
            </a:r>
          </a:p>
          <a:p>
            <a:pPr defTabSz="457200"/>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r>
              <a:rPr lang="en-US" altLang="en-US" b="1" i="1" dirty="0">
                <a:latin typeface="Arial" pitchFamily="34" charset="0"/>
                <a:ea typeface="ＭＳ Ｐゴシック" pitchFamily="34" charset="-128"/>
              </a:rPr>
              <a:t>Maladaptive </a:t>
            </a:r>
            <a:r>
              <a:rPr lang="en-US" altLang="en-US" b="1" i="1" dirty="0" err="1">
                <a:latin typeface="Arial" pitchFamily="34" charset="0"/>
                <a:ea typeface="ＭＳ Ｐゴシック" pitchFamily="34" charset="-128"/>
              </a:rPr>
              <a:t>behaviour</a:t>
            </a:r>
            <a:r>
              <a:rPr lang="en-US" altLang="en-US" b="1" i="1" dirty="0">
                <a:latin typeface="Arial" pitchFamily="34" charset="0"/>
                <a:ea typeface="ＭＳ Ｐゴシック" pitchFamily="34" charset="-128"/>
              </a:rPr>
              <a:t> (p. 564)</a:t>
            </a:r>
            <a:r>
              <a:rPr lang="en-US" altLang="en-US" i="1" dirty="0">
                <a:latin typeface="Arial" pitchFamily="34" charset="0"/>
                <a:ea typeface="ＭＳ Ｐゴシック" pitchFamily="34" charset="-128"/>
              </a:rPr>
              <a:t> causes distress to oneself or others, impairs day-to-day functioning, or increases the risk of injury or harm</a:t>
            </a:r>
          </a:p>
          <a:p>
            <a:pPr defTabSz="457200"/>
            <a:r>
              <a:rPr lang="en-US" altLang="en-US" i="1" dirty="0">
                <a:latin typeface="Arial" pitchFamily="34" charset="0"/>
                <a:ea typeface="ＭＳ Ｐゴシック" pitchFamily="34" charset="-128"/>
              </a:rPr>
              <a:t>to oneself or others.</a:t>
            </a: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	iii) There are many exceptions to this guideline. Some </a:t>
            </a:r>
            <a:r>
              <a:rPr lang="en-US" altLang="en-US" dirty="0" err="1">
                <a:latin typeface="Arial" pitchFamily="34" charset="0"/>
                <a:ea typeface="ＭＳ Ｐゴシック" pitchFamily="34" charset="-128"/>
              </a:rPr>
              <a:t>behaviours</a:t>
            </a:r>
            <a:r>
              <a:rPr lang="en-US" altLang="en-US" dirty="0">
                <a:latin typeface="Arial" pitchFamily="34" charset="0"/>
                <a:ea typeface="ＭＳ Ｐゴシック" pitchFamily="34" charset="-128"/>
              </a:rPr>
              <a:t> fulfill these criteria but do not necessarily indicate mental illness. The criteria for determining whether a given </a:t>
            </a:r>
            <a:r>
              <a:rPr lang="en-US" altLang="en-US" dirty="0" err="1">
                <a:latin typeface="Arial" pitchFamily="34" charset="0"/>
                <a:ea typeface="ＭＳ Ｐゴシック" pitchFamily="34" charset="-128"/>
              </a:rPr>
              <a:t>behaviour</a:t>
            </a:r>
            <a:r>
              <a:rPr lang="en-US" altLang="en-US" dirty="0">
                <a:latin typeface="Arial" pitchFamily="34" charset="0"/>
                <a:ea typeface="ＭＳ Ｐゴシック" pitchFamily="34" charset="-128"/>
              </a:rPr>
              <a:t> should be viewed as a disorder are not perfect and cannot account for all circumstances. But, generally speaking, when a person’s </a:t>
            </a:r>
            <a:r>
              <a:rPr lang="en-US" altLang="en-US" dirty="0" err="1">
                <a:latin typeface="Arial" pitchFamily="34" charset="0"/>
                <a:ea typeface="ＭＳ Ｐゴシック" pitchFamily="34" charset="-128"/>
              </a:rPr>
              <a:t>behaviour</a:t>
            </a:r>
            <a:r>
              <a:rPr lang="en-US" altLang="en-US" dirty="0">
                <a:latin typeface="Arial" pitchFamily="34" charset="0"/>
                <a:ea typeface="ＭＳ Ｐゴシック" pitchFamily="34" charset="-128"/>
              </a:rPr>
              <a:t> and experience starts to become significantly dysfunctional, there may be cause for concern.</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10</a:t>
            </a:fld>
            <a:endParaRPr lang="en-US" dirty="0"/>
          </a:p>
        </p:txBody>
      </p:sp>
    </p:spTree>
    <p:extLst>
      <p:ext uri="{BB962C8B-B14F-4D97-AF65-F5344CB8AC3E}">
        <p14:creationId xmlns:p14="http://schemas.microsoft.com/office/powerpoint/2010/main" val="159466537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ltLang="en-US" sz="1200" b="0" u="none" dirty="0">
                <a:latin typeface="Arial" pitchFamily="34" charset="0"/>
                <a:ea typeface="ＭＳ Ｐゴシック" pitchFamily="34" charset="-128"/>
              </a:rPr>
              <a:t>1) </a:t>
            </a:r>
            <a:r>
              <a:rPr lang="en-CA" sz="1200" b="0" kern="1200" dirty="0">
                <a:solidFill>
                  <a:schemeClr val="tx1"/>
                </a:solidFill>
                <a:effectLst/>
                <a:latin typeface="+mn-lt"/>
                <a:ea typeface="+mn-ea"/>
                <a:cs typeface="+mn-cs"/>
              </a:rPr>
              <a:t>The </a:t>
            </a:r>
            <a:r>
              <a:rPr lang="en-CA" sz="1200" kern="1200" dirty="0">
                <a:solidFill>
                  <a:schemeClr val="tx1"/>
                </a:solidFill>
                <a:effectLst/>
                <a:latin typeface="+mn-lt"/>
                <a:ea typeface="+mn-ea"/>
                <a:cs typeface="+mn-cs"/>
              </a:rPr>
              <a:t>fact that OCD often involves a specific, repeated </a:t>
            </a:r>
            <a:r>
              <a:rPr lang="en-CA" sz="1200" i="1" kern="1200" dirty="0">
                <a:solidFill>
                  <a:schemeClr val="tx1"/>
                </a:solidFill>
                <a:effectLst/>
                <a:latin typeface="+mn-lt"/>
                <a:ea typeface="+mn-ea"/>
                <a:cs typeface="+mn-cs"/>
              </a:rPr>
              <a:t>action </a:t>
            </a:r>
            <a:r>
              <a:rPr lang="en-CA" sz="1200" kern="1200" dirty="0">
                <a:solidFill>
                  <a:schemeClr val="tx1"/>
                </a:solidFill>
                <a:effectLst/>
                <a:latin typeface="+mn-lt"/>
                <a:ea typeface="+mn-ea"/>
                <a:cs typeface="+mn-cs"/>
              </a:rPr>
              <a:t>suggests that the biology underlying this mental illness is different from that of anxiety disorders.</a:t>
            </a:r>
          </a:p>
          <a:p>
            <a:r>
              <a:rPr lang="en-CA" sz="1200" kern="1200" dirty="0">
                <a:solidFill>
                  <a:schemeClr val="tx1"/>
                </a:solidFill>
                <a:effectLst/>
                <a:latin typeface="+mn-lt"/>
                <a:ea typeface="+mn-ea"/>
                <a:cs typeface="+mn-cs"/>
              </a:rPr>
              <a:t>	</a:t>
            </a:r>
            <a:r>
              <a:rPr lang="en-CA" sz="1200" kern="1200" dirty="0" err="1">
                <a:solidFill>
                  <a:schemeClr val="tx1"/>
                </a:solidFill>
                <a:effectLst/>
                <a:latin typeface="+mn-lt"/>
                <a:ea typeface="+mn-ea"/>
                <a:cs typeface="+mn-cs"/>
              </a:rPr>
              <a:t>i</a:t>
            </a:r>
            <a:r>
              <a:rPr lang="en-CA" sz="1200" kern="1200" dirty="0">
                <a:solidFill>
                  <a:schemeClr val="tx1"/>
                </a:solidFill>
                <a:effectLst/>
                <a:latin typeface="+mn-lt"/>
                <a:ea typeface="+mn-ea"/>
                <a:cs typeface="+mn-cs"/>
              </a:rPr>
              <a:t>) Early studies suggested that OCD was due to a smaller orbitofrontal cortex.</a:t>
            </a:r>
          </a:p>
          <a:p>
            <a:r>
              <a:rPr lang="en-CA" sz="1200" kern="1200" dirty="0">
                <a:solidFill>
                  <a:schemeClr val="tx1"/>
                </a:solidFill>
                <a:effectLst/>
                <a:latin typeface="+mn-lt"/>
                <a:ea typeface="+mn-ea"/>
                <a:cs typeface="+mn-cs"/>
              </a:rPr>
              <a:t>		a) This difference, in turn, influenced the efficiency of a brain network including the orbitofrontal cortex, parts of the basal ganglia, and the thalamus. This network has been called the </a:t>
            </a:r>
            <a:r>
              <a:rPr lang="en-CA" sz="1200" i="1" kern="1200" dirty="0">
                <a:solidFill>
                  <a:schemeClr val="tx1"/>
                </a:solidFill>
                <a:effectLst/>
                <a:latin typeface="+mn-lt"/>
                <a:ea typeface="+mn-ea"/>
                <a:cs typeface="+mn-cs"/>
              </a:rPr>
              <a:t>orbitofrontal loop</a:t>
            </a:r>
            <a:r>
              <a:rPr lang="en-CA" sz="1200" kern="1200" dirty="0">
                <a:solidFill>
                  <a:schemeClr val="tx1"/>
                </a:solidFill>
                <a:effectLst/>
                <a:latin typeface="+mn-lt"/>
                <a:ea typeface="+mn-ea"/>
                <a:cs typeface="+mn-cs"/>
              </a:rPr>
              <a:t>. The orbitofrontal loop contains structures related to key features of OCD. The orbitofrontal cortex is involved in decision making, the basal ganglia are involved with movement and reward, and the thalamus is involved with taking in sensory information.</a:t>
            </a:r>
          </a:p>
          <a:p>
            <a:r>
              <a:rPr lang="en-CA" sz="1200" kern="1200" dirty="0">
                <a:solidFill>
                  <a:schemeClr val="tx1"/>
                </a:solidFill>
                <a:effectLst/>
                <a:latin typeface="+mn-lt"/>
                <a:ea typeface="+mn-ea"/>
                <a:cs typeface="+mn-cs"/>
              </a:rPr>
              <a:t>	ii) More recent explanations for OCD built upon this earlier work and attempted to explain some of the cognitive symptoms that often accompany OCD, such as problems with working memory and attentional control.</a:t>
            </a:r>
          </a:p>
          <a:p>
            <a:r>
              <a:rPr lang="en-CA" sz="1200" kern="1200" dirty="0">
                <a:solidFill>
                  <a:schemeClr val="tx1"/>
                </a:solidFill>
                <a:effectLst/>
                <a:latin typeface="+mn-lt"/>
                <a:ea typeface="+mn-ea"/>
                <a:cs typeface="+mn-cs"/>
              </a:rPr>
              <a:t>		a) In this model of the disorder, OCD is still associated with a poorly performing orbitofrontal loop. But it also involves abnormal activity in other brain regions, including the dorsolateral prefrontal cortex, an area involved with attentional control and problem solving, and the anterior cingulate cortex, a frontal-lobe area that is involved in both attention and emotion (see Figure 15.8). The weaker responses of these difference brain areas </a:t>
            </a:r>
            <a:r>
              <a:rPr lang="en-CA" sz="1200" i="1" kern="1200" dirty="0">
                <a:solidFill>
                  <a:schemeClr val="tx1"/>
                </a:solidFill>
                <a:effectLst/>
                <a:latin typeface="+mn-lt"/>
                <a:ea typeface="+mn-ea"/>
                <a:cs typeface="+mn-cs"/>
              </a:rPr>
              <a:t>may </a:t>
            </a:r>
            <a:r>
              <a:rPr lang="en-CA" sz="1200" kern="1200" dirty="0">
                <a:solidFill>
                  <a:schemeClr val="tx1"/>
                </a:solidFill>
                <a:effectLst/>
                <a:latin typeface="+mn-lt"/>
                <a:ea typeface="+mn-ea"/>
                <a:cs typeface="+mn-cs"/>
              </a:rPr>
              <a:t>explain the behaviours of many patients with OCD. </a:t>
            </a:r>
            <a:endParaRPr lang="en-CA" dirty="0"/>
          </a:p>
          <a:p>
            <a:pPr defTabSz="457200">
              <a:lnSpc>
                <a:spcPct val="80000"/>
              </a:lnSpc>
            </a:pPr>
            <a:endParaRPr lang="en-US" altLang="en-US" sz="1200" u="none" dirty="0">
              <a:latin typeface="Arial" pitchFamily="34" charset="0"/>
              <a:ea typeface="ＭＳ Ｐゴシック" pitchFamily="34" charset="-128"/>
            </a:endParaRPr>
          </a:p>
          <a:p>
            <a:pPr defTabSz="457200">
              <a:lnSpc>
                <a:spcPct val="80000"/>
              </a:lnSpc>
            </a:pPr>
            <a:r>
              <a:rPr lang="en-US" altLang="en-US" sz="1200" u="none" dirty="0">
                <a:latin typeface="Arial" pitchFamily="34" charset="0"/>
                <a:ea typeface="ＭＳ Ｐゴシック" pitchFamily="34" charset="-128"/>
              </a:rPr>
              <a:t>Long Description:</a:t>
            </a:r>
          </a:p>
          <a:p>
            <a:r>
              <a:rPr lang="en-US" sz="1200" kern="1200" dirty="0">
                <a:solidFill>
                  <a:schemeClr val="tx1"/>
                </a:solidFill>
                <a:effectLst/>
                <a:latin typeface="+mn-lt"/>
                <a:ea typeface="+mn-ea"/>
                <a:cs typeface="+mn-cs"/>
              </a:rPr>
              <a:t>The details of the diagram are as follows:</a:t>
            </a:r>
            <a:endParaRPr lang="en-IN"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 circle with OCD loop in the brain consists of decision making factors, namely, OFC, basal ganglia, and thalamus. </a:t>
            </a:r>
            <a:endParaRPr lang="en-IN"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OFC and thalamus are connected with bidirectional arrows and an arrow from thalamus in the first circle leads to OCC in the second circle. </a:t>
            </a:r>
            <a:endParaRPr lang="en-IN"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 second circle consists of a neutral loop of executive function, </a:t>
            </a:r>
            <a:r>
              <a:rPr lang="en-US" sz="1200" kern="1200" dirty="0" err="1">
                <a:solidFill>
                  <a:schemeClr val="tx1"/>
                </a:solidFill>
                <a:effectLst/>
                <a:latin typeface="+mn-lt"/>
                <a:ea typeface="+mn-ea"/>
                <a:cs typeface="+mn-cs"/>
              </a:rPr>
              <a:t>visuospatial</a:t>
            </a:r>
            <a:r>
              <a:rPr lang="en-US" sz="1200" kern="1200" dirty="0">
                <a:solidFill>
                  <a:schemeClr val="tx1"/>
                </a:solidFill>
                <a:effectLst/>
                <a:latin typeface="+mn-lt"/>
                <a:ea typeface="+mn-ea"/>
                <a:cs typeface="+mn-cs"/>
              </a:rPr>
              <a:t> information, and conflict anxiety, represented by DLPFC, occipital cortex cerebellum, and ACC. </a:t>
            </a:r>
            <a:endParaRPr lang="en-IN"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ACC or conflict anxiety is in the intersecting part of the two circles and is connected by bidirectional arrows with DLPFC, OCC, and OFC. </a:t>
            </a:r>
            <a:endParaRPr lang="en-IN"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pPr/>
              <a:t>47</a:t>
            </a:fld>
            <a:endParaRPr lang="en-US" dirty="0"/>
          </a:p>
        </p:txBody>
      </p:sp>
    </p:spTree>
    <p:extLst>
      <p:ext uri="{BB962C8B-B14F-4D97-AF65-F5344CB8AC3E}">
        <p14:creationId xmlns:p14="http://schemas.microsoft.com/office/powerpoint/2010/main" val="29161687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90000"/>
              </a:lnSpc>
            </a:pPr>
            <a:r>
              <a:rPr lang="en-US" altLang="en-US" sz="1200" b="1" u="sng" dirty="0">
                <a:latin typeface="Arial" pitchFamily="34" charset="0"/>
                <a:ea typeface="ＭＳ Ｐゴシック" pitchFamily="34" charset="-128"/>
              </a:rPr>
              <a:t>Mood Disorders</a:t>
            </a:r>
            <a:endParaRPr lang="en-US" altLang="en-US" sz="1200" u="sng" dirty="0">
              <a:latin typeface="Arial" pitchFamily="34" charset="0"/>
              <a:ea typeface="ＭＳ Ｐゴシック" pitchFamily="34" charset="-128"/>
            </a:endParaRPr>
          </a:p>
          <a:p>
            <a:pPr defTabSz="457200">
              <a:lnSpc>
                <a:spcPct val="90000"/>
              </a:lnSpc>
            </a:pPr>
            <a:r>
              <a:rPr lang="en-US" altLang="en-US" sz="1200" dirty="0">
                <a:latin typeface="Arial" pitchFamily="34" charset="0"/>
                <a:ea typeface="ＭＳ Ｐゴシック" pitchFamily="34" charset="-128"/>
              </a:rPr>
              <a:t> </a:t>
            </a:r>
          </a:p>
          <a:p>
            <a:pPr defTabSz="457200">
              <a:lnSpc>
                <a:spcPct val="90000"/>
              </a:lnSpc>
            </a:pPr>
            <a:r>
              <a:rPr lang="en-US" altLang="en-US" sz="1200" dirty="0">
                <a:latin typeface="Arial" pitchFamily="34" charset="0"/>
                <a:ea typeface="ＭＳ Ｐゴシック" pitchFamily="34" charset="-128"/>
              </a:rPr>
              <a:t>1) Mood disorders, such as bipolar disorder and depression, are particularly common, affecting nearly 10% of adults in Canada and the U.S..</a:t>
            </a:r>
          </a:p>
          <a:p>
            <a:pPr defTabSz="457200">
              <a:lnSpc>
                <a:spcPct val="9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Due to biopsychosocial factors, rates of depression are twice as high among women than men and three times as high among people living in poverty.</a:t>
            </a:r>
          </a:p>
          <a:p>
            <a:pPr defTabSz="457200">
              <a:lnSpc>
                <a:spcPct val="90000"/>
              </a:lnSpc>
            </a:pPr>
            <a:r>
              <a:rPr lang="en-US" altLang="en-US" sz="1200" dirty="0">
                <a:latin typeface="Arial" pitchFamily="34" charset="0"/>
                <a:ea typeface="ＭＳ Ｐゴシック" pitchFamily="34" charset="-128"/>
              </a:rPr>
              <a:t>	ii) There is an underlying genetic risk for developing major depression.</a:t>
            </a:r>
          </a:p>
          <a:p>
            <a:pPr defTabSz="457200">
              <a:lnSpc>
                <a:spcPct val="90000"/>
              </a:lnSpc>
            </a:pPr>
            <a:r>
              <a:rPr lang="en-US" altLang="en-US" sz="1200" dirty="0">
                <a:latin typeface="Arial" pitchFamily="34" charset="0"/>
                <a:ea typeface="ＭＳ Ｐゴシック" pitchFamily="34" charset="-128"/>
              </a:rPr>
              <a:t> </a:t>
            </a:r>
          </a:p>
          <a:p>
            <a:pPr defTabSz="457200">
              <a:lnSpc>
                <a:spcPct val="90000"/>
              </a:lnSpc>
            </a:pPr>
            <a:r>
              <a:rPr lang="en-US" altLang="en-US" sz="1200" b="1" u="sng" dirty="0">
                <a:latin typeface="Arial" pitchFamily="34" charset="0"/>
                <a:ea typeface="ＭＳ Ｐゴシック" pitchFamily="34" charset="-128"/>
              </a:rPr>
              <a:t>Major Depression</a:t>
            </a:r>
            <a:endParaRPr lang="en-US" altLang="en-US" sz="1200" dirty="0">
              <a:latin typeface="Arial" pitchFamily="34" charset="0"/>
              <a:ea typeface="ＭＳ Ｐゴシック" pitchFamily="34" charset="-128"/>
            </a:endParaRPr>
          </a:p>
          <a:p>
            <a:pPr defTabSz="457200">
              <a:lnSpc>
                <a:spcPct val="90000"/>
              </a:lnSpc>
            </a:pPr>
            <a:r>
              <a:rPr lang="en-US" altLang="en-US" sz="1200" dirty="0">
                <a:latin typeface="Arial" pitchFamily="34" charset="0"/>
                <a:ea typeface="ＭＳ Ｐゴシック" pitchFamily="34" charset="-128"/>
              </a:rPr>
              <a:t> </a:t>
            </a:r>
          </a:p>
          <a:p>
            <a:pPr defTabSz="457200">
              <a:lnSpc>
                <a:spcPct val="90000"/>
              </a:lnSpc>
            </a:pPr>
            <a:r>
              <a:rPr lang="en-US" altLang="en-US" sz="1200" dirty="0">
                <a:latin typeface="Arial" pitchFamily="34" charset="0"/>
                <a:ea typeface="ＭＳ Ｐゴシック" pitchFamily="34" charset="-128"/>
              </a:rPr>
              <a:t>1) We have all felt sad or depressed at some time, but clinical depression can be very severe and occurs even when there are no events or circumstances we would associate with a depressed mood.</a:t>
            </a:r>
          </a:p>
          <a:p>
            <a:pPr defTabSz="457200">
              <a:lnSpc>
                <a:spcPct val="90000"/>
              </a:lnSpc>
            </a:pPr>
            <a:r>
              <a:rPr lang="en-US" altLang="en-US" sz="1200" dirty="0">
                <a:latin typeface="Arial" pitchFamily="34" charset="0"/>
                <a:ea typeface="ＭＳ Ｐゴシック" pitchFamily="34" charset="-128"/>
              </a:rPr>
              <a:t> </a:t>
            </a:r>
          </a:p>
          <a:p>
            <a:pPr defTabSz="457200">
              <a:lnSpc>
                <a:spcPct val="90000"/>
              </a:lnSpc>
            </a:pPr>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Major depression (p. 587)</a:t>
            </a:r>
            <a:r>
              <a:rPr lang="en-US" altLang="en-US" sz="1200" i="1" dirty="0">
                <a:latin typeface="Arial" pitchFamily="34" charset="0"/>
                <a:ea typeface="ＭＳ Ｐゴシック" pitchFamily="34" charset="-128"/>
              </a:rPr>
              <a:t> is a disorder marked by prolonged and periods of sadness, feelings of worthlessness and hopelessness, social withdrawal, and cognitive and physical sluggishness.</a:t>
            </a:r>
            <a:endParaRPr lang="en-US" altLang="en-US" sz="1200" dirty="0">
              <a:latin typeface="Arial" pitchFamily="34" charset="0"/>
              <a:ea typeface="ＭＳ Ｐゴシック" pitchFamily="34" charset="-128"/>
            </a:endParaRPr>
          </a:p>
          <a:p>
            <a:pPr defTabSz="457200">
              <a:lnSpc>
                <a:spcPct val="90000"/>
              </a:lnSpc>
            </a:pPr>
            <a:r>
              <a:rPr lang="en-US" altLang="en-US" sz="1200" dirty="0">
                <a:latin typeface="Arial" pitchFamily="34" charset="0"/>
                <a:ea typeface="ＭＳ Ｐゴシック" pitchFamily="34" charset="-128"/>
              </a:rPr>
              <a:t> </a:t>
            </a:r>
          </a:p>
          <a:p>
            <a:pPr defTabSz="457200">
              <a:lnSpc>
                <a:spcPct val="90000"/>
              </a:lnSpc>
            </a:pPr>
            <a:r>
              <a:rPr lang="en-US" altLang="en-US" sz="1200" dirty="0">
                <a:latin typeface="Arial" pitchFamily="34" charset="0"/>
                <a:ea typeface="ＭＳ Ｐゴシック" pitchFamily="34" charset="-128"/>
              </a:rPr>
              <a:t>2) Major depression involves more than just feeling sad for a long period of time.</a:t>
            </a:r>
          </a:p>
          <a:p>
            <a:pPr defTabSz="457200">
              <a:lnSpc>
                <a:spcPct val="9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Cognition becomes depressed as well.</a:t>
            </a:r>
          </a:p>
          <a:p>
            <a:pPr defTabSz="457200">
              <a:lnSpc>
                <a:spcPct val="90000"/>
              </a:lnSpc>
            </a:pPr>
            <a:r>
              <a:rPr lang="en-US" altLang="en-US" sz="1200" dirty="0">
                <a:latin typeface="Arial" pitchFamily="34" charset="0"/>
                <a:ea typeface="ＭＳ Ｐゴシック" pitchFamily="34" charset="-128"/>
              </a:rPr>
              <a:t>		a) Therefore, individuals have difficulty concentrating and making decisions while memories shift toward unpleasant and unhappy events.</a:t>
            </a:r>
          </a:p>
          <a:p>
            <a:pPr defTabSz="457200">
              <a:lnSpc>
                <a:spcPct val="90000"/>
              </a:lnSpc>
            </a:pPr>
            <a:r>
              <a:rPr lang="en-US" altLang="en-US" sz="1200" dirty="0">
                <a:latin typeface="Arial" pitchFamily="34" charset="0"/>
                <a:ea typeface="ＭＳ Ｐゴシック" pitchFamily="34" charset="-128"/>
              </a:rPr>
              <a:t>	ii) Physiologically, affected individuals may be lethargic and sleepy, yet experience insomnia.</a:t>
            </a:r>
          </a:p>
          <a:p>
            <a:pPr defTabSz="457200">
              <a:lnSpc>
                <a:spcPct val="90000"/>
              </a:lnSpc>
            </a:pPr>
            <a:r>
              <a:rPr lang="en-US" altLang="en-US" sz="1200" dirty="0">
                <a:latin typeface="Arial" pitchFamily="34" charset="0"/>
                <a:ea typeface="ＭＳ Ｐゴシック" pitchFamily="34" charset="-128"/>
              </a:rPr>
              <a:t>	iii) Individuals may experience a change in appetite and the onset of digestive problems (e.g., constipation).</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48</a:t>
            </a:fld>
            <a:endParaRPr lang="en-US" dirty="0"/>
          </a:p>
        </p:txBody>
      </p:sp>
    </p:spTree>
    <p:extLst>
      <p:ext uri="{BB962C8B-B14F-4D97-AF65-F5344CB8AC3E}">
        <p14:creationId xmlns:p14="http://schemas.microsoft.com/office/powerpoint/2010/main" val="61644409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1) Those suffering from depression often develop a depressive explanatory style, in which the person explains life with three qualities: internal, stable, and global (Figure 15.10).</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For example, let’s say you lose your keys. If you have a depressive explanatory style, you would think, “I’m so stupid! I always lose my keys when I’m in a hurry. This ruins everything”:</a:t>
            </a:r>
          </a:p>
          <a:p>
            <a:pPr defTabSz="457200"/>
            <a:r>
              <a:rPr lang="en-US" altLang="en-US" dirty="0">
                <a:latin typeface="Arial" pitchFamily="34" charset="0"/>
                <a:ea typeface="ＭＳ Ｐゴシック" pitchFamily="34" charset="-128"/>
              </a:rPr>
              <a:t>		a) Internal: I’m so stupid, it’s all my fault, I’m worthless.</a:t>
            </a:r>
          </a:p>
          <a:p>
            <a:pPr defTabSz="457200"/>
            <a:r>
              <a:rPr lang="en-US" altLang="en-US" dirty="0">
                <a:latin typeface="Arial" pitchFamily="34" charset="0"/>
                <a:ea typeface="ＭＳ Ｐゴシック" pitchFamily="34" charset="-128"/>
              </a:rPr>
              <a:t>		b) Stable: It’s always going to be this way; things will never change.</a:t>
            </a:r>
          </a:p>
          <a:p>
            <a:pPr defTabSz="457200"/>
            <a:r>
              <a:rPr lang="en-US" altLang="en-US" dirty="0">
                <a:latin typeface="Arial" pitchFamily="34" charset="0"/>
                <a:ea typeface="ＭＳ Ｐゴシック" pitchFamily="34" charset="-128"/>
              </a:rPr>
              <a:t>		c) Global: This applies to everything, not just the current situation.</a:t>
            </a:r>
          </a:p>
          <a:p>
            <a:pPr defTabSz="457200"/>
            <a:endParaRPr lang="en-US" dirty="0">
              <a:latin typeface="Arial" pitchFamily="34" charset="0"/>
              <a:ea typeface="ＭＳ Ｐゴシック" pitchFamily="34" charset="-128"/>
            </a:endParaRPr>
          </a:p>
          <a:p>
            <a:pPr defTabSz="457200"/>
            <a:r>
              <a:rPr lang="en-US" dirty="0">
                <a:latin typeface="Arial" pitchFamily="34" charset="0"/>
                <a:ea typeface="ＭＳ Ｐゴシック" pitchFamily="34" charset="-128"/>
              </a:rPr>
              <a:t>Long Description:</a:t>
            </a:r>
          </a:p>
          <a:p>
            <a:pPr marL="171450" lvl="0" indent="-171450" fontAlgn="auto">
              <a:buFont typeface="Arial" panose="020B0604020202020204" pitchFamily="34" charset="0"/>
              <a:buChar char="•"/>
            </a:pPr>
            <a:r>
              <a:rPr lang="en-IN" sz="1200" kern="1200" dirty="0">
                <a:solidFill>
                  <a:schemeClr val="tx1"/>
                </a:solidFill>
                <a:effectLst/>
                <a:latin typeface="+mn-lt"/>
                <a:ea typeface="+mn-ea"/>
                <a:cs typeface="+mn-cs"/>
              </a:rPr>
              <a:t>The image in the left depicts a depressed person saying that “I’m so stupid! I always lose my keys when I’m in a hurry. This ruins everything.”</a:t>
            </a:r>
          </a:p>
          <a:p>
            <a:pPr marL="171450" lvl="0" indent="-171450" fontAlgn="auto">
              <a:buFont typeface="Arial" panose="020B0604020202020204" pitchFamily="34" charset="0"/>
              <a:buChar char="•"/>
            </a:pPr>
            <a:r>
              <a:rPr lang="en-IN" sz="1200" kern="1200" dirty="0">
                <a:solidFill>
                  <a:schemeClr val="tx1"/>
                </a:solidFill>
                <a:effectLst/>
                <a:latin typeface="+mn-lt"/>
                <a:ea typeface="+mn-ea"/>
                <a:cs typeface="+mn-cs"/>
              </a:rPr>
              <a:t>The image in the right shows the examples of and three elements of the depressive explanatory style.</a:t>
            </a:r>
            <a:br>
              <a:rPr lang="en-IN" sz="1200" kern="1200" dirty="0">
                <a:solidFill>
                  <a:schemeClr val="tx1"/>
                </a:solidFill>
                <a:effectLst/>
                <a:latin typeface="+mn-lt"/>
                <a:ea typeface="+mn-ea"/>
                <a:cs typeface="+mn-cs"/>
              </a:rPr>
            </a:b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IN" sz="1200" kern="1200" dirty="0">
                <a:solidFill>
                  <a:schemeClr val="tx1"/>
                </a:solidFill>
                <a:effectLst/>
                <a:latin typeface="+mn-lt"/>
                <a:ea typeface="+mn-ea"/>
                <a:cs typeface="+mn-cs"/>
              </a:rPr>
              <a:t>Internalizing- I’m so stupid! It’s my fault; I’m a bad person; I am worthless.</a:t>
            </a:r>
          </a:p>
          <a:p>
            <a:pPr marL="628650" lvl="1" indent="-171450" fontAlgn="auto">
              <a:buFont typeface="Arial" panose="020B0604020202020204" pitchFamily="34" charset="0"/>
              <a:buChar char="•"/>
            </a:pPr>
            <a:r>
              <a:rPr lang="en-IN" sz="1200" kern="1200" dirty="0">
                <a:solidFill>
                  <a:schemeClr val="tx1"/>
                </a:solidFill>
                <a:effectLst/>
                <a:latin typeface="+mn-lt"/>
                <a:ea typeface="+mn-ea"/>
                <a:cs typeface="+mn-cs"/>
              </a:rPr>
              <a:t>Stabilizing- It’s always going to be this way; things will never change.</a:t>
            </a:r>
          </a:p>
          <a:p>
            <a:pPr marL="628650" lvl="1" indent="-171450" fontAlgn="auto">
              <a:buFont typeface="Arial" panose="020B0604020202020204" pitchFamily="34" charset="0"/>
              <a:buChar char="•"/>
            </a:pPr>
            <a:r>
              <a:rPr lang="en-IN" sz="1200" kern="1200" dirty="0">
                <a:solidFill>
                  <a:schemeClr val="tx1"/>
                </a:solidFill>
                <a:effectLst/>
                <a:latin typeface="+mn-lt"/>
                <a:ea typeface="+mn-ea"/>
                <a:cs typeface="+mn-cs"/>
              </a:rPr>
              <a:t>Globalizing- This applies to everything, not just the current situation.</a:t>
            </a:r>
          </a:p>
          <a:p>
            <a:pPr marL="628650" lvl="1" indent="-171450" defTabSz="45720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49</a:t>
            </a:fld>
            <a:endParaRPr lang="en-US" dirty="0"/>
          </a:p>
        </p:txBody>
      </p:sp>
    </p:spTree>
    <p:extLst>
      <p:ext uri="{BB962C8B-B14F-4D97-AF65-F5344CB8AC3E}">
        <p14:creationId xmlns:p14="http://schemas.microsoft.com/office/powerpoint/2010/main" val="202366723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90000"/>
              </a:lnSpc>
            </a:pPr>
            <a:r>
              <a:rPr lang="en-US" altLang="en-US" sz="1200" dirty="0">
                <a:latin typeface="Arial" pitchFamily="34" charset="0"/>
                <a:ea typeface="ＭＳ Ｐゴシック" pitchFamily="34" charset="-128"/>
              </a:rPr>
              <a:t>1) Twin studies suggest an underlying genetic risk factor for developing major depression (see Figure 15.10).</a:t>
            </a:r>
          </a:p>
          <a:p>
            <a:pPr defTabSz="457200">
              <a:lnSpc>
                <a:spcPct val="9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Additionally, </a:t>
            </a:r>
            <a:r>
              <a:rPr lang="en-US" altLang="en-US" sz="1200" dirty="0" err="1">
                <a:latin typeface="Arial" pitchFamily="34" charset="0"/>
                <a:ea typeface="ＭＳ Ｐゴシック" pitchFamily="34" charset="-128"/>
              </a:rPr>
              <a:t>behavioural</a:t>
            </a:r>
            <a:r>
              <a:rPr lang="en-US" altLang="en-US" sz="1200" dirty="0">
                <a:latin typeface="Arial" pitchFamily="34" charset="0"/>
                <a:ea typeface="ＭＳ Ｐゴシック" pitchFamily="34" charset="-128"/>
              </a:rPr>
              <a:t> genetics researchers have found that people who inherit two copies of the short version of a relevant gene are at greater risk for developing depression, whereas those who inherit two long copies are at a far lower risk. But what is critical here is not just which genes are inherited, but also how much stress people experience.</a:t>
            </a:r>
          </a:p>
          <a:p>
            <a:pPr defTabSz="457200">
              <a:lnSpc>
                <a:spcPct val="90000"/>
              </a:lnSpc>
            </a:pPr>
            <a:r>
              <a:rPr lang="en-US" altLang="en-US" sz="1200" dirty="0">
                <a:latin typeface="Arial" pitchFamily="34" charset="0"/>
                <a:ea typeface="ＭＳ Ｐゴシック" pitchFamily="34" charset="-128"/>
              </a:rPr>
              <a:t>	ii) As the number of major stressful life events increases, those who inherit two copies of the short version of this gene are far more likely to develop depression, whereas those who inherit two long copies are buffered from depression (Figure 15.11). People who inherit one copy of each gene (are heterozygous) show intermediate responses to stressful events. Notice that the type of serotonin gene inherited has no effect on depression after only one or two major stressful events.</a:t>
            </a:r>
          </a:p>
          <a:p>
            <a:pPr defTabSz="457200">
              <a:lnSpc>
                <a:spcPct val="90000"/>
              </a:lnSpc>
            </a:pPr>
            <a:r>
              <a:rPr lang="en-US" altLang="en-US" sz="1200" dirty="0">
                <a:latin typeface="Arial" pitchFamily="34" charset="0"/>
                <a:ea typeface="ＭＳ Ｐゴシック" pitchFamily="34" charset="-128"/>
              </a:rPr>
              <a:t>	iii) The gene–environment interaction becomes apparent after an accumulation of events. </a:t>
            </a:r>
            <a:r>
              <a:rPr lang="en-US" altLang="en-US" sz="1200" i="1" dirty="0">
                <a:latin typeface="Arial" pitchFamily="34" charset="0"/>
                <a:ea typeface="ＭＳ Ｐゴシック" pitchFamily="34" charset="-128"/>
              </a:rPr>
              <a:t>This interaction between a genetic predisposition for a disorder and life stress is known as the </a:t>
            </a:r>
            <a:r>
              <a:rPr lang="en-US" altLang="en-US" sz="1200" b="1" i="1" dirty="0">
                <a:latin typeface="Arial" pitchFamily="34" charset="0"/>
                <a:ea typeface="ＭＳ Ｐゴシック" pitchFamily="34" charset="-128"/>
              </a:rPr>
              <a:t>diathesis–stress model (p. 589) </a:t>
            </a:r>
            <a:r>
              <a:rPr lang="en-US" altLang="en-US" sz="1200" i="1" dirty="0">
                <a:latin typeface="Arial" pitchFamily="34" charset="0"/>
                <a:ea typeface="ＭＳ Ｐゴシック" pitchFamily="34" charset="-128"/>
              </a:rPr>
              <a:t>of psychological disorders.</a:t>
            </a:r>
          </a:p>
          <a:p>
            <a:pPr defTabSz="457200">
              <a:lnSpc>
                <a:spcPct val="90000"/>
              </a:lnSpc>
            </a:pPr>
            <a:endParaRPr lang="en-US" sz="1200" i="1" dirty="0">
              <a:latin typeface="Arial" pitchFamily="34" charset="0"/>
              <a:ea typeface="ＭＳ Ｐゴシック" pitchFamily="34" charset="-128"/>
            </a:endParaRPr>
          </a:p>
          <a:p>
            <a:pPr defTabSz="457200">
              <a:lnSpc>
                <a:spcPct val="90000"/>
              </a:lnSpc>
            </a:pPr>
            <a:r>
              <a:rPr lang="en-US" sz="1200" i="0" dirty="0">
                <a:latin typeface="Arial" pitchFamily="34" charset="0"/>
                <a:ea typeface="ＭＳ Ｐゴシック" pitchFamily="34" charset="-128"/>
              </a:rPr>
              <a:t>Long</a:t>
            </a:r>
            <a:r>
              <a:rPr lang="en-US" sz="1200" i="0" baseline="0" dirty="0">
                <a:latin typeface="Arial" pitchFamily="34" charset="0"/>
                <a:ea typeface="ＭＳ Ｐゴシック" pitchFamily="34" charset="-128"/>
              </a:rPr>
              <a:t> Description:</a:t>
            </a:r>
          </a:p>
          <a:p>
            <a:pPr fontAlgn="auto"/>
            <a:r>
              <a:rPr lang="en-IN" sz="1200" kern="1200" dirty="0">
                <a:solidFill>
                  <a:schemeClr val="tx1"/>
                </a:solidFill>
                <a:effectLst/>
                <a:latin typeface="+mn-lt"/>
                <a:ea typeface="+mn-ea"/>
                <a:cs typeface="+mn-cs"/>
              </a:rPr>
              <a:t>The genetic correlation for major depression is shown to be high in between female monozygotic twins than dizygotic twins. The x-axis shows genetic concordance from 0 to 0.5 in increments of 0.1 and the y-axis shows genetic relatedness. The details of the graph are as follows:</a:t>
            </a:r>
          </a:p>
          <a:p>
            <a:pPr marL="171450" lvl="0" indent="-171450" fontAlgn="auto">
              <a:buFont typeface="Arial" panose="020B0604020202020204" pitchFamily="34" charset="0"/>
              <a:buChar char="•"/>
            </a:pPr>
            <a:r>
              <a:rPr lang="en-IN" sz="1200" kern="1200" dirty="0">
                <a:solidFill>
                  <a:schemeClr val="tx1"/>
                </a:solidFill>
                <a:effectLst/>
                <a:latin typeface="+mn-lt"/>
                <a:ea typeface="+mn-ea"/>
                <a:cs typeface="+mn-cs"/>
              </a:rPr>
              <a:t>Male and female dizygotic: 0.12</a:t>
            </a:r>
          </a:p>
          <a:p>
            <a:pPr marL="171450" lvl="0" indent="-171450" fontAlgn="auto">
              <a:buFont typeface="Arial" panose="020B0604020202020204" pitchFamily="34" charset="0"/>
              <a:buChar char="•"/>
            </a:pPr>
            <a:r>
              <a:rPr lang="en-IN" sz="1200" kern="1200" dirty="0">
                <a:solidFill>
                  <a:schemeClr val="tx1"/>
                </a:solidFill>
                <a:effectLst/>
                <a:latin typeface="+mn-lt"/>
                <a:ea typeface="+mn-ea"/>
                <a:cs typeface="+mn-cs"/>
              </a:rPr>
              <a:t>Male and male dizygotic: 0.13</a:t>
            </a:r>
          </a:p>
          <a:p>
            <a:pPr marL="171450" lvl="0" indent="-171450" fontAlgn="auto">
              <a:buFont typeface="Arial" panose="020B0604020202020204" pitchFamily="34" charset="0"/>
              <a:buChar char="•"/>
            </a:pPr>
            <a:r>
              <a:rPr lang="en-IN" sz="1200" kern="1200" dirty="0">
                <a:solidFill>
                  <a:schemeClr val="tx1"/>
                </a:solidFill>
                <a:effectLst/>
                <a:latin typeface="+mn-lt"/>
                <a:ea typeface="+mn-ea"/>
                <a:cs typeface="+mn-cs"/>
              </a:rPr>
              <a:t>Male monozygotic: 0.33</a:t>
            </a:r>
          </a:p>
          <a:p>
            <a:pPr marL="171450" lvl="0" indent="-171450" fontAlgn="auto">
              <a:buFont typeface="Arial" panose="020B0604020202020204" pitchFamily="34" charset="0"/>
              <a:buChar char="•"/>
            </a:pPr>
            <a:r>
              <a:rPr lang="en-IN" sz="1200" kern="1200" dirty="0">
                <a:solidFill>
                  <a:schemeClr val="tx1"/>
                </a:solidFill>
                <a:effectLst/>
                <a:latin typeface="+mn-lt"/>
                <a:ea typeface="+mn-ea"/>
                <a:cs typeface="+mn-cs"/>
              </a:rPr>
              <a:t>Female and female dizygotic: 0.15</a:t>
            </a:r>
          </a:p>
          <a:p>
            <a:pPr marL="171450" lvl="0" indent="-171450" fontAlgn="auto">
              <a:buFont typeface="Arial" panose="020B0604020202020204" pitchFamily="34" charset="0"/>
              <a:buChar char="•"/>
            </a:pPr>
            <a:r>
              <a:rPr lang="en-IN" sz="1200" kern="1200" dirty="0">
                <a:solidFill>
                  <a:schemeClr val="tx1"/>
                </a:solidFill>
                <a:effectLst/>
                <a:latin typeface="+mn-lt"/>
                <a:ea typeface="+mn-ea"/>
                <a:cs typeface="+mn-cs"/>
              </a:rPr>
              <a:t>Female monozygotic: 0.45</a:t>
            </a:r>
          </a:p>
        </p:txBody>
      </p:sp>
      <p:sp>
        <p:nvSpPr>
          <p:cNvPr id="4" name="Slide Number Placeholder 3"/>
          <p:cNvSpPr>
            <a:spLocks noGrp="1"/>
          </p:cNvSpPr>
          <p:nvPr>
            <p:ph type="sldNum" sz="quarter" idx="10"/>
          </p:nvPr>
        </p:nvSpPr>
        <p:spPr/>
        <p:txBody>
          <a:bodyPr/>
          <a:lstStyle/>
          <a:p>
            <a:fld id="{A73D6722-9B4D-4E29-B226-C325925A8118}" type="slidenum">
              <a:rPr lang="en-US" smtClean="0"/>
              <a:pPr/>
              <a:t>50</a:t>
            </a:fld>
            <a:endParaRPr lang="en-US" dirty="0"/>
          </a:p>
        </p:txBody>
      </p:sp>
    </p:spTree>
    <p:extLst>
      <p:ext uri="{BB962C8B-B14F-4D97-AF65-F5344CB8AC3E}">
        <p14:creationId xmlns:p14="http://schemas.microsoft.com/office/powerpoint/2010/main" val="89224446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90000"/>
              </a:lnSpc>
            </a:pPr>
            <a:r>
              <a:rPr lang="en-US" altLang="en-US" sz="1200" dirty="0">
                <a:latin typeface="Arial" pitchFamily="34" charset="0"/>
                <a:ea typeface="ＭＳ Ｐゴシック" pitchFamily="34" charset="-128"/>
              </a:rPr>
              <a:t>1) Twin studies suggest an underlying genetic risk factor for developing major depression (see Figure 15.10).</a:t>
            </a:r>
          </a:p>
          <a:p>
            <a:pPr defTabSz="457200">
              <a:lnSpc>
                <a:spcPct val="9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Additionally, </a:t>
            </a:r>
            <a:r>
              <a:rPr lang="en-US" altLang="en-US" sz="1200" dirty="0" err="1">
                <a:latin typeface="Arial" pitchFamily="34" charset="0"/>
                <a:ea typeface="ＭＳ Ｐゴシック" pitchFamily="34" charset="-128"/>
              </a:rPr>
              <a:t>behavioural</a:t>
            </a:r>
            <a:r>
              <a:rPr lang="en-US" altLang="en-US" sz="1200" dirty="0">
                <a:latin typeface="Arial" pitchFamily="34" charset="0"/>
                <a:ea typeface="ＭＳ Ｐゴシック" pitchFamily="34" charset="-128"/>
              </a:rPr>
              <a:t> genetics researchers have found that people who inherit two copies of the short version of a relevant gene are at greater risk for developing depression, whereas those who inherit two long copies are at a far lower risk. But what is critical here is not just which genes are inherited, but also how much stress people experience.</a:t>
            </a:r>
          </a:p>
          <a:p>
            <a:pPr defTabSz="457200">
              <a:lnSpc>
                <a:spcPct val="90000"/>
              </a:lnSpc>
            </a:pPr>
            <a:r>
              <a:rPr lang="en-US" altLang="en-US" sz="1200" dirty="0">
                <a:latin typeface="Arial" pitchFamily="34" charset="0"/>
                <a:ea typeface="ＭＳ Ｐゴシック" pitchFamily="34" charset="-128"/>
              </a:rPr>
              <a:t>	ii) As the number of major stressful life events increases, those who inherit two copies of the short version of this gene are far more likely to develop depression, whereas those who inherit two long copies are buffered from depression (Figure 15.11). People who inherit one copy of each gene (are heterozygous) show intermediate responses to stressful events. Notice that the type of serotonin gene inherited has no effect on depression after only one or two major stressful events.</a:t>
            </a:r>
          </a:p>
          <a:p>
            <a:pPr defTabSz="457200">
              <a:lnSpc>
                <a:spcPct val="90000"/>
              </a:lnSpc>
            </a:pPr>
            <a:r>
              <a:rPr lang="en-US" altLang="en-US" sz="1200" dirty="0">
                <a:latin typeface="Arial" pitchFamily="34" charset="0"/>
                <a:ea typeface="ＭＳ Ｐゴシック" pitchFamily="34" charset="-128"/>
              </a:rPr>
              <a:t>	iii) The gene–environment interaction becomes apparent after an accumulation of events. </a:t>
            </a:r>
            <a:r>
              <a:rPr lang="en-US" altLang="en-US" sz="1200" i="1" dirty="0">
                <a:latin typeface="Arial" pitchFamily="34" charset="0"/>
                <a:ea typeface="ＭＳ Ｐゴシック" pitchFamily="34" charset="-128"/>
              </a:rPr>
              <a:t>This interaction between a genetic predisposition for a disorder and life stress is known as the </a:t>
            </a:r>
            <a:r>
              <a:rPr lang="en-US" altLang="en-US" sz="1200" b="1" i="1" dirty="0">
                <a:latin typeface="Arial" pitchFamily="34" charset="0"/>
                <a:ea typeface="ＭＳ Ｐゴシック" pitchFamily="34" charset="-128"/>
              </a:rPr>
              <a:t>diathesis–stress model (p. 589) </a:t>
            </a:r>
            <a:r>
              <a:rPr lang="en-US" altLang="en-US" sz="1200" i="1" dirty="0">
                <a:latin typeface="Arial" pitchFamily="34" charset="0"/>
                <a:ea typeface="ＭＳ Ｐゴシック" pitchFamily="34" charset="-128"/>
              </a:rPr>
              <a:t>of psychological disorders.</a:t>
            </a:r>
          </a:p>
          <a:p>
            <a:pPr defTabSz="457200">
              <a:lnSpc>
                <a:spcPct val="90000"/>
              </a:lnSpc>
            </a:pPr>
            <a:endParaRPr lang="en-US" sz="1200" i="1" dirty="0">
              <a:latin typeface="Arial" pitchFamily="34" charset="0"/>
              <a:ea typeface="ＭＳ Ｐゴシック" pitchFamily="34" charset="-128"/>
            </a:endParaRPr>
          </a:p>
          <a:p>
            <a:pPr defTabSz="457200">
              <a:lnSpc>
                <a:spcPct val="90000"/>
              </a:lnSpc>
            </a:pPr>
            <a:r>
              <a:rPr lang="en-IN" dirty="0"/>
              <a:t>Long Description:</a:t>
            </a:r>
          </a:p>
          <a:p>
            <a:pPr defTabSz="457200">
              <a:lnSpc>
                <a:spcPct val="90000"/>
              </a:lnSpc>
            </a:pPr>
            <a:r>
              <a:rPr lang="en-IN" dirty="0"/>
              <a:t>The horizontal axis represents the number of stressful life events and ranges from 0 to 4, in increments of 1. The vertical axis represents the probability of major depression episode and ranges 0 to 0.45, in increments of 0.5. </a:t>
            </a:r>
          </a:p>
          <a:p>
            <a:pPr defTabSz="457200">
              <a:lnSpc>
                <a:spcPct val="90000"/>
              </a:lnSpc>
            </a:pPr>
            <a:r>
              <a:rPr lang="en-IN" dirty="0"/>
              <a:t>The data corresponding to the stressful events and depression episode is summarized below:</a:t>
            </a:r>
          </a:p>
          <a:p>
            <a:pPr defTabSz="457200">
              <a:lnSpc>
                <a:spcPct val="90000"/>
              </a:lnSpc>
            </a:pPr>
            <a:r>
              <a:rPr lang="en-IN" dirty="0"/>
              <a:t>The three bars in this graph are for short and short, short and long, and long and long. </a:t>
            </a:r>
          </a:p>
          <a:p>
            <a:pPr defTabSz="457200">
              <a:lnSpc>
                <a:spcPct val="90000"/>
              </a:lnSpc>
            </a:pPr>
            <a:r>
              <a:rPr lang="en-IN" dirty="0"/>
              <a:t>For Short and Short: </a:t>
            </a:r>
          </a:p>
          <a:p>
            <a:pPr defTabSz="457200">
              <a:lnSpc>
                <a:spcPct val="90000"/>
              </a:lnSpc>
            </a:pPr>
            <a:r>
              <a:rPr lang="en-IN" dirty="0"/>
              <a:t>• Events: 0; Episodes: 0.75.</a:t>
            </a:r>
          </a:p>
          <a:p>
            <a:pPr defTabSz="457200">
              <a:lnSpc>
                <a:spcPct val="90000"/>
              </a:lnSpc>
            </a:pPr>
            <a:r>
              <a:rPr lang="en-IN" dirty="0"/>
              <a:t>• Events: 1; Episodes: 0.11.</a:t>
            </a:r>
          </a:p>
          <a:p>
            <a:pPr defTabSz="457200">
              <a:lnSpc>
                <a:spcPct val="90000"/>
              </a:lnSpc>
            </a:pPr>
            <a:r>
              <a:rPr lang="en-IN" dirty="0"/>
              <a:t>• Events: 2; Episodes: 0.18.</a:t>
            </a:r>
          </a:p>
          <a:p>
            <a:pPr defTabSz="457200">
              <a:lnSpc>
                <a:spcPct val="90000"/>
              </a:lnSpc>
            </a:pPr>
            <a:r>
              <a:rPr lang="en-IN" dirty="0"/>
              <a:t>• Events: 3; Episodes: 0.27.</a:t>
            </a:r>
          </a:p>
          <a:p>
            <a:pPr defTabSz="457200">
              <a:lnSpc>
                <a:spcPct val="90000"/>
              </a:lnSpc>
            </a:pPr>
            <a:r>
              <a:rPr lang="en-IN" dirty="0"/>
              <a:t>• Events: 4 plus; Episodes: 0.42.</a:t>
            </a:r>
          </a:p>
          <a:p>
            <a:pPr defTabSz="457200">
              <a:lnSpc>
                <a:spcPct val="90000"/>
              </a:lnSpc>
            </a:pPr>
            <a:endParaRPr lang="en-IN" dirty="0"/>
          </a:p>
          <a:p>
            <a:pPr defTabSz="457200">
              <a:lnSpc>
                <a:spcPct val="90000"/>
              </a:lnSpc>
            </a:pPr>
            <a:r>
              <a:rPr lang="en-IN" dirty="0"/>
              <a:t>For Short and Long: </a:t>
            </a:r>
          </a:p>
          <a:p>
            <a:pPr defTabSz="457200">
              <a:lnSpc>
                <a:spcPct val="90000"/>
              </a:lnSpc>
            </a:pPr>
            <a:r>
              <a:rPr lang="en-IN" dirty="0"/>
              <a:t>• Events: 0; Episodes: 0.9.</a:t>
            </a:r>
          </a:p>
          <a:p>
            <a:pPr defTabSz="457200">
              <a:lnSpc>
                <a:spcPct val="90000"/>
              </a:lnSpc>
            </a:pPr>
            <a:r>
              <a:rPr lang="en-IN" dirty="0"/>
              <a:t>• Events: 1; Episodes: 0.11.</a:t>
            </a:r>
          </a:p>
          <a:p>
            <a:pPr defTabSz="457200">
              <a:lnSpc>
                <a:spcPct val="90000"/>
              </a:lnSpc>
            </a:pPr>
            <a:r>
              <a:rPr lang="en-IN" dirty="0"/>
              <a:t>• Events: 2; Episodes: 0.16.</a:t>
            </a:r>
          </a:p>
          <a:p>
            <a:pPr defTabSz="457200">
              <a:lnSpc>
                <a:spcPct val="90000"/>
              </a:lnSpc>
            </a:pPr>
            <a:r>
              <a:rPr lang="en-IN" dirty="0"/>
              <a:t>• Events: 3; Episodes: 0.21.</a:t>
            </a:r>
          </a:p>
          <a:p>
            <a:pPr defTabSz="457200">
              <a:lnSpc>
                <a:spcPct val="90000"/>
              </a:lnSpc>
            </a:pPr>
            <a:r>
              <a:rPr lang="en-IN" dirty="0"/>
              <a:t>• Events: 4 plus; Episodes: 0.26.</a:t>
            </a:r>
          </a:p>
          <a:p>
            <a:pPr defTabSz="457200">
              <a:lnSpc>
                <a:spcPct val="90000"/>
              </a:lnSpc>
            </a:pPr>
            <a:endParaRPr lang="en-IN" dirty="0"/>
          </a:p>
          <a:p>
            <a:pPr defTabSz="457200">
              <a:lnSpc>
                <a:spcPct val="90000"/>
              </a:lnSpc>
            </a:pPr>
            <a:r>
              <a:rPr lang="en-IN" dirty="0"/>
              <a:t>For Long and Long: </a:t>
            </a:r>
          </a:p>
          <a:p>
            <a:pPr defTabSz="457200">
              <a:lnSpc>
                <a:spcPct val="90000"/>
              </a:lnSpc>
            </a:pPr>
            <a:r>
              <a:rPr lang="en-IN" dirty="0"/>
              <a:t>• Events: 0; Episodes: 1.</a:t>
            </a:r>
          </a:p>
          <a:p>
            <a:pPr defTabSz="457200">
              <a:lnSpc>
                <a:spcPct val="90000"/>
              </a:lnSpc>
            </a:pPr>
            <a:r>
              <a:rPr lang="en-IN" dirty="0"/>
              <a:t>• Events: 1; Episodes: 0.12.</a:t>
            </a:r>
          </a:p>
          <a:p>
            <a:pPr defTabSz="457200">
              <a:lnSpc>
                <a:spcPct val="90000"/>
              </a:lnSpc>
            </a:pPr>
            <a:r>
              <a:rPr lang="en-IN" dirty="0"/>
              <a:t>• Events: 2; Episodes: 0.14.</a:t>
            </a:r>
          </a:p>
          <a:p>
            <a:pPr defTabSz="457200">
              <a:lnSpc>
                <a:spcPct val="90000"/>
              </a:lnSpc>
            </a:pPr>
            <a:r>
              <a:rPr lang="en-IN" dirty="0"/>
              <a:t>• Events: 3; Episodes: 0.15.</a:t>
            </a:r>
          </a:p>
          <a:p>
            <a:pPr defTabSz="457200">
              <a:lnSpc>
                <a:spcPct val="90000"/>
              </a:lnSpc>
            </a:pPr>
            <a:r>
              <a:rPr lang="en-IN" dirty="0"/>
              <a:t>• Events: 4 plus; Episodes: 0.17.</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51</a:t>
            </a:fld>
            <a:endParaRPr lang="en-US" dirty="0"/>
          </a:p>
        </p:txBody>
      </p:sp>
    </p:spTree>
    <p:extLst>
      <p:ext uri="{BB962C8B-B14F-4D97-AF65-F5344CB8AC3E}">
        <p14:creationId xmlns:p14="http://schemas.microsoft.com/office/powerpoint/2010/main" val="187045285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sz="1200" dirty="0">
                <a:latin typeface="Arial" pitchFamily="34" charset="0"/>
                <a:ea typeface="ＭＳ Ｐゴシック" pitchFamily="34" charset="-128"/>
              </a:rPr>
              <a:t>1) </a:t>
            </a:r>
            <a:r>
              <a:rPr lang="en-CA" sz="1200" kern="1200" dirty="0">
                <a:solidFill>
                  <a:schemeClr val="tx1"/>
                </a:solidFill>
                <a:effectLst/>
                <a:latin typeface="+mn-lt"/>
                <a:ea typeface="+mn-ea"/>
                <a:cs typeface="+mn-cs"/>
              </a:rPr>
              <a:t>The diathesis-stress model of depression suggests that when people who are genetically prone to developing depression experience life stressors, this nature-nurture interaction will alter the activity of various brain areas. This, in turn, will lead to symptoms of major depression.</a:t>
            </a:r>
          </a:p>
          <a:p>
            <a:r>
              <a:rPr lang="en-CA" sz="1200" kern="1200" dirty="0">
                <a:solidFill>
                  <a:schemeClr val="tx1"/>
                </a:solidFill>
                <a:effectLst/>
                <a:latin typeface="+mn-lt"/>
                <a:ea typeface="+mn-ea"/>
                <a:cs typeface="+mn-cs"/>
              </a:rPr>
              <a:t>	</a:t>
            </a:r>
            <a:r>
              <a:rPr lang="en-CA" sz="1200" kern="1200" dirty="0" err="1">
                <a:solidFill>
                  <a:schemeClr val="tx1"/>
                </a:solidFill>
                <a:effectLst/>
                <a:latin typeface="+mn-lt"/>
                <a:ea typeface="+mn-ea"/>
                <a:cs typeface="+mn-cs"/>
              </a:rPr>
              <a:t>i</a:t>
            </a:r>
            <a:r>
              <a:rPr lang="en-CA" sz="1200" kern="1200" dirty="0">
                <a:solidFill>
                  <a:schemeClr val="tx1"/>
                </a:solidFill>
                <a:effectLst/>
                <a:latin typeface="+mn-lt"/>
                <a:ea typeface="+mn-ea"/>
                <a:cs typeface="+mn-cs"/>
              </a:rPr>
              <a:t>) One brain structure that seems to be involved is the amygdala. This structure is involved with immediate responses to emotional stimuli (see Module 11.4). The amygdala also stimulates the hypothalamus-pituitary-adrenal (HPA) axis, a system involved with stress responses (see Module 14.2). In all of us—depressed or non-depressed—input from the amygdala leads to an increase in the release of stress hormones such as cortisol. In order to prevent this stress response from getting out of control, the HPA access is </a:t>
            </a:r>
            <a:r>
              <a:rPr lang="en-CA" sz="1200" i="1" kern="1200" dirty="0">
                <a:solidFill>
                  <a:schemeClr val="tx1"/>
                </a:solidFill>
                <a:effectLst/>
                <a:latin typeface="+mn-lt"/>
                <a:ea typeface="+mn-ea"/>
                <a:cs typeface="+mn-cs"/>
              </a:rPr>
              <a:t>inhibited </a:t>
            </a:r>
            <a:r>
              <a:rPr lang="en-CA" sz="1200" kern="1200" dirty="0">
                <a:solidFill>
                  <a:schemeClr val="tx1"/>
                </a:solidFill>
                <a:effectLst/>
                <a:latin typeface="+mn-lt"/>
                <a:ea typeface="+mn-ea"/>
                <a:cs typeface="+mn-cs"/>
              </a:rPr>
              <a:t>by inputs from the hippocampus and frontal lobes. This balance ensures that the body will release levels of stress hormones that are appropriate to the situation. </a:t>
            </a:r>
            <a:endParaRPr lang="en-CA" dirty="0"/>
          </a:p>
          <a:p>
            <a:endParaRPr lang="en-CA" dirty="0"/>
          </a:p>
          <a:p>
            <a:r>
              <a:rPr lang="en-CA" sz="1200" kern="1200" dirty="0">
                <a:solidFill>
                  <a:schemeClr val="tx1"/>
                </a:solidFill>
                <a:effectLst/>
                <a:latin typeface="+mn-lt"/>
                <a:ea typeface="+mn-ea"/>
                <a:cs typeface="+mn-cs"/>
              </a:rPr>
              <a:t>2) In the depressed brain, the amygdala is frequently overactive and overstimulates the HPA axis (see Figure 15.12). As a result, larger amounts of cortisol circulate in the body. Cortisol has an additional effect on our emotional responses: it damages cells in the hippocampus. As a result, this structure provides less inhibition to the HPA axis, meaning that more stress hormones will be released. This leads to increased anxiety and a negative mood.</a:t>
            </a:r>
          </a:p>
          <a:p>
            <a:r>
              <a:rPr lang="en-CA" sz="1200" kern="1200" dirty="0">
                <a:solidFill>
                  <a:schemeClr val="tx1"/>
                </a:solidFill>
                <a:effectLst/>
                <a:latin typeface="+mn-lt"/>
                <a:ea typeface="+mn-ea"/>
                <a:cs typeface="+mn-cs"/>
              </a:rPr>
              <a:t>	</a:t>
            </a:r>
            <a:r>
              <a:rPr lang="en-CA" sz="1200" kern="1200" dirty="0" err="1">
                <a:solidFill>
                  <a:schemeClr val="tx1"/>
                </a:solidFill>
                <a:effectLst/>
                <a:latin typeface="+mn-lt"/>
                <a:ea typeface="+mn-ea"/>
                <a:cs typeface="+mn-cs"/>
              </a:rPr>
              <a:t>i</a:t>
            </a:r>
            <a:r>
              <a:rPr lang="en-CA" sz="1200" kern="1200" dirty="0">
                <a:solidFill>
                  <a:schemeClr val="tx1"/>
                </a:solidFill>
                <a:effectLst/>
                <a:latin typeface="+mn-lt"/>
                <a:ea typeface="+mn-ea"/>
                <a:cs typeface="+mn-cs"/>
              </a:rPr>
              <a:t>) The long-term effect of this process is that the brain becomes more sensitive to stressful events.</a:t>
            </a:r>
            <a:endParaRPr lang="en-CA" dirty="0"/>
          </a:p>
          <a:p>
            <a:r>
              <a:rPr lang="en-CA" sz="1200" kern="1200" dirty="0">
                <a:solidFill>
                  <a:schemeClr val="tx1"/>
                </a:solidFill>
                <a:effectLst/>
                <a:latin typeface="+mn-lt"/>
                <a:ea typeface="+mn-ea"/>
                <a:cs typeface="+mn-cs"/>
              </a:rPr>
              <a:t>	ii) Damage to cells in the hippocampus has another sinister effect: it reduces the growth of new neurons. Scientists have speculated that neurogenesis in the hippocampus can have an antidepressant effect because it can support new learning and more flexible thinking.</a:t>
            </a:r>
            <a:endParaRPr lang="en-CA" dirty="0"/>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3) There are two additional brain areas that can be dysfunctional in depression.</a:t>
            </a:r>
          </a:p>
          <a:p>
            <a:r>
              <a:rPr lang="en-CA" sz="1200" kern="1200" dirty="0">
                <a:solidFill>
                  <a:schemeClr val="tx1"/>
                </a:solidFill>
                <a:effectLst/>
                <a:latin typeface="+mn-lt"/>
                <a:ea typeface="+mn-ea"/>
                <a:cs typeface="+mn-cs"/>
              </a:rPr>
              <a:t>	</a:t>
            </a:r>
            <a:r>
              <a:rPr lang="en-CA" sz="1200" kern="1200" dirty="0" err="1">
                <a:solidFill>
                  <a:schemeClr val="tx1"/>
                </a:solidFill>
                <a:effectLst/>
                <a:latin typeface="+mn-lt"/>
                <a:ea typeface="+mn-ea"/>
                <a:cs typeface="+mn-cs"/>
              </a:rPr>
              <a:t>i</a:t>
            </a:r>
            <a:r>
              <a:rPr lang="en-CA" sz="1200" kern="1200" dirty="0">
                <a:solidFill>
                  <a:schemeClr val="tx1"/>
                </a:solidFill>
                <a:effectLst/>
                <a:latin typeface="+mn-lt"/>
                <a:ea typeface="+mn-ea"/>
                <a:cs typeface="+mn-cs"/>
              </a:rPr>
              <a:t>) The first is the nucleus </a:t>
            </a:r>
            <a:r>
              <a:rPr lang="en-CA" sz="1200" kern="1200" dirty="0" err="1">
                <a:solidFill>
                  <a:schemeClr val="tx1"/>
                </a:solidFill>
                <a:effectLst/>
                <a:latin typeface="+mn-lt"/>
                <a:ea typeface="+mn-ea"/>
                <a:cs typeface="+mn-cs"/>
              </a:rPr>
              <a:t>accumbens</a:t>
            </a:r>
            <a:r>
              <a:rPr lang="en-CA" sz="1200" kern="1200" dirty="0">
                <a:solidFill>
                  <a:schemeClr val="tx1"/>
                </a:solidFill>
                <a:effectLst/>
                <a:latin typeface="+mn-lt"/>
                <a:ea typeface="+mn-ea"/>
                <a:cs typeface="+mn-cs"/>
              </a:rPr>
              <a:t>, a brain area related to positive rewards (see Module 5.3). This structure is not as active in individuals with depression. This difference may explain why some people with this mental illness experience </a:t>
            </a:r>
            <a:r>
              <a:rPr lang="en-CA" sz="1200" i="1" kern="1200" dirty="0">
                <a:solidFill>
                  <a:schemeClr val="tx1"/>
                </a:solidFill>
                <a:effectLst/>
                <a:latin typeface="+mn-lt"/>
                <a:ea typeface="+mn-ea"/>
                <a:cs typeface="+mn-cs"/>
              </a:rPr>
              <a:t>anhedonia, </a:t>
            </a:r>
            <a:r>
              <a:rPr lang="en-CA" sz="1200" kern="1200" dirty="0">
                <a:solidFill>
                  <a:schemeClr val="tx1"/>
                </a:solidFill>
                <a:effectLst/>
                <a:latin typeface="+mn-lt"/>
                <a:ea typeface="+mn-ea"/>
                <a:cs typeface="+mn-cs"/>
              </a:rPr>
              <a:t>a reduced ability to feel pleasure, and become less interested in activities that they used to love performing.</a:t>
            </a:r>
          </a:p>
          <a:p>
            <a:r>
              <a:rPr lang="en-CA" sz="1200" kern="1200" dirty="0">
                <a:solidFill>
                  <a:schemeClr val="tx1"/>
                </a:solidFill>
                <a:effectLst/>
                <a:latin typeface="+mn-lt"/>
                <a:ea typeface="+mn-ea"/>
                <a:cs typeface="+mn-cs"/>
              </a:rPr>
              <a:t>	ii) The second brain region that shows altered activity is the medial part of the prefrontal cortex. Individuals with abnormally high activity in this brain area are more prone to rumination. As a result, these individuals will continue to think about negative events, even when it would be better to move on to a different line of thinking. </a:t>
            </a:r>
            <a:endParaRPr lang="en-CA" dirty="0"/>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4) Given the number of brain areas involved in depression, it is easy to wonder how taking an anti-depressant pill can help. The answer is that these pills influence the levels of specific neurotransmitters—serotonin, dopamine, and norepinephrine—that are involved in depression. Serotonin appears to be particularly important. People with depression typically have lower serotonin levels in several brain regions, including the amygdala, than non-depressed individuals. Many anti-depressant medications block the reuptake of serotonin, which leaves more serotonin in the synapse available to stimulate the post-synaptic neurons. This process slowly changes the firing rates in the amygdala, hippocampus, and prefrontal cortex so that the depressed individual is less responsive to stress and less likely to ruminate.</a:t>
            </a:r>
          </a:p>
          <a:p>
            <a:r>
              <a:rPr lang="en-CA" sz="1200" kern="1200" dirty="0">
                <a:solidFill>
                  <a:schemeClr val="tx1"/>
                </a:solidFill>
                <a:effectLst/>
                <a:latin typeface="+mn-lt"/>
                <a:ea typeface="+mn-ea"/>
                <a:cs typeface="+mn-cs"/>
              </a:rPr>
              <a:t>	</a:t>
            </a:r>
            <a:r>
              <a:rPr lang="en-CA" sz="1200" kern="1200" dirty="0" err="1">
                <a:solidFill>
                  <a:schemeClr val="tx1"/>
                </a:solidFill>
                <a:effectLst/>
                <a:latin typeface="+mn-lt"/>
                <a:ea typeface="+mn-ea"/>
                <a:cs typeface="+mn-cs"/>
              </a:rPr>
              <a:t>i</a:t>
            </a:r>
            <a:r>
              <a:rPr lang="en-CA" sz="1200" kern="1200" dirty="0">
                <a:solidFill>
                  <a:schemeClr val="tx1"/>
                </a:solidFill>
                <a:effectLst/>
                <a:latin typeface="+mn-lt"/>
                <a:ea typeface="+mn-ea"/>
                <a:cs typeface="+mn-cs"/>
              </a:rPr>
              <a:t>) Although anti-depressants help reduce the symptoms of depression, the brains of people who are not depressed but are taking anti-depressants still differ from the brains of people who were not depressed in the first place. That is one reason why people can still relapse into depression after anti-depressant treatments. </a:t>
            </a:r>
            <a:endParaRPr lang="en-CA" dirty="0"/>
          </a:p>
          <a:p>
            <a:endParaRPr lang="en-CA" dirty="0"/>
          </a:p>
          <a:p>
            <a:pPr defTabSz="457200">
              <a:lnSpc>
                <a:spcPct val="90000"/>
              </a:lnSpc>
            </a:pPr>
            <a:r>
              <a:rPr lang="en-IN" dirty="0"/>
              <a:t>Long Description:</a:t>
            </a:r>
          </a:p>
          <a:p>
            <a:pPr defTabSz="457200">
              <a:lnSpc>
                <a:spcPct val="90000"/>
              </a:lnSpc>
            </a:pPr>
            <a:r>
              <a:rPr lang="en-IN" dirty="0"/>
              <a:t>An external factor namely “Failure to cope with stress” from the prefrontal cortex sets the gear in motion leading to symptoms of depression. The details of the diagram are as follows:</a:t>
            </a:r>
          </a:p>
          <a:p>
            <a:pPr defTabSz="457200">
              <a:lnSpc>
                <a:spcPct val="90000"/>
              </a:lnSpc>
            </a:pPr>
            <a:r>
              <a:rPr lang="en-IN" dirty="0"/>
              <a:t>• Activation of amygdala and HPA axis</a:t>
            </a:r>
          </a:p>
          <a:p>
            <a:pPr defTabSz="457200">
              <a:lnSpc>
                <a:spcPct val="90000"/>
              </a:lnSpc>
            </a:pPr>
            <a:r>
              <a:rPr lang="en-IN" dirty="0"/>
              <a:t>• Hippocampal damage (shrinkage, cell death, decreased neurogenesis)</a:t>
            </a:r>
          </a:p>
          <a:p>
            <a:pPr defTabSz="457200">
              <a:lnSpc>
                <a:spcPct val="90000"/>
              </a:lnSpc>
            </a:pPr>
            <a:r>
              <a:rPr lang="en-IN" dirty="0"/>
              <a:t>• Disruption of information processing in forebrain circuits, particularly prefrontal cortex, and systems </a:t>
            </a:r>
            <a:r>
              <a:rPr lang="en-IN" dirty="0" err="1"/>
              <a:t>regulat</a:t>
            </a:r>
            <a:r>
              <a:rPr lang="en-IN" dirty="0"/>
              <a:t>-ed by these circuits, such as amygdala and nucleus </a:t>
            </a:r>
            <a:r>
              <a:rPr lang="en-IN" dirty="0" err="1"/>
              <a:t>accumbens</a:t>
            </a:r>
            <a:r>
              <a:rPr lang="en-IN" dirty="0"/>
              <a:t>.</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52</a:t>
            </a:fld>
            <a:endParaRPr lang="en-US" dirty="0"/>
          </a:p>
        </p:txBody>
      </p:sp>
    </p:spTree>
    <p:extLst>
      <p:ext uri="{BB962C8B-B14F-4D97-AF65-F5344CB8AC3E}">
        <p14:creationId xmlns:p14="http://schemas.microsoft.com/office/powerpoint/2010/main" val="14875114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latin typeface="Arial" pitchFamily="34" charset="0"/>
                <a:ea typeface="ＭＳ Ｐゴシック" pitchFamily="34" charset="-128"/>
              </a:rPr>
              <a:t>1) </a:t>
            </a:r>
            <a:r>
              <a:rPr lang="en-CA" sz="1200" kern="1200" dirty="0">
                <a:solidFill>
                  <a:schemeClr val="tx1"/>
                </a:solidFill>
                <a:effectLst/>
                <a:latin typeface="+mn-lt"/>
                <a:ea typeface="+mn-ea"/>
                <a:cs typeface="+mn-cs"/>
              </a:rPr>
              <a:t>Given the importance of life stressors in our discussion of depression, it is important to identify sociocultural and environmental factors that are associated with this psychological disorder.</a:t>
            </a:r>
          </a:p>
          <a:p>
            <a:r>
              <a:rPr lang="en-CA" sz="1200" kern="1200" dirty="0">
                <a:solidFill>
                  <a:schemeClr val="tx1"/>
                </a:solidFill>
                <a:effectLst/>
                <a:latin typeface="+mn-lt"/>
                <a:ea typeface="+mn-ea"/>
                <a:cs typeface="+mn-cs"/>
              </a:rPr>
              <a:t>	</a:t>
            </a:r>
            <a:r>
              <a:rPr lang="en-CA" sz="1200" kern="1200" dirty="0" err="1">
                <a:solidFill>
                  <a:schemeClr val="tx1"/>
                </a:solidFill>
                <a:effectLst/>
                <a:latin typeface="+mn-lt"/>
                <a:ea typeface="+mn-ea"/>
                <a:cs typeface="+mn-cs"/>
              </a:rPr>
              <a:t>i</a:t>
            </a:r>
            <a:r>
              <a:rPr lang="en-CA" sz="1200" kern="1200" dirty="0">
                <a:solidFill>
                  <a:schemeClr val="tx1"/>
                </a:solidFill>
                <a:effectLst/>
                <a:latin typeface="+mn-lt"/>
                <a:ea typeface="+mn-ea"/>
                <a:cs typeface="+mn-cs"/>
              </a:rPr>
              <a:t>) For example, the quality of a person’s home neighbourhood can be a risk factor for depression. Poor neighbourhoods are associated with higher daily stress levels due to substandard housing and facilities, increased crime rates, and other difficulties. Also, people living in these neighbourhoods are more vulnerable to economic stressors such as unemployment because they generally lack the social connections and the educational and professional opportunities that are available to people living in high-income areas.</a:t>
            </a:r>
          </a:p>
          <a:p>
            <a:r>
              <a:rPr lang="en-CA" sz="1200" kern="1200" dirty="0">
                <a:solidFill>
                  <a:schemeClr val="tx1"/>
                </a:solidFill>
                <a:effectLst/>
                <a:latin typeface="+mn-lt"/>
                <a:ea typeface="+mn-ea"/>
                <a:cs typeface="+mn-cs"/>
              </a:rPr>
              <a:t>	ii) Environmental influences, such as poverty, can interact with social factors. For example, poor neighbourhoods often have weaker and less supportive social networks in the community. Lower rates of home ownership and higher rates of turnover make it less likely that people will get to know their neighbours; this makes long-lasting social relationships (i.e., potential sources of support) much less common. </a:t>
            </a:r>
            <a:endParaRPr lang="en-CA" dirty="0"/>
          </a:p>
          <a:p>
            <a:r>
              <a:rPr lang="en-CA" sz="1200" kern="1200" dirty="0">
                <a:solidFill>
                  <a:schemeClr val="tx1"/>
                </a:solidFill>
                <a:effectLst/>
                <a:latin typeface="+mn-lt"/>
                <a:ea typeface="+mn-ea"/>
                <a:cs typeface="+mn-cs"/>
              </a:rPr>
              <a:t>	iii) Although the effects of the physical and social environment on depression are well-established, less is known about a different environment that almost everyone now inhabits: social media. Recent research suggests, however, that the electronic environment can influence the development and severity of mood disorders like depression. </a:t>
            </a:r>
            <a:endParaRPr lang="en-CA"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53</a:t>
            </a:fld>
            <a:endParaRPr lang="en-US" dirty="0"/>
          </a:p>
        </p:txBody>
      </p:sp>
    </p:spTree>
    <p:extLst>
      <p:ext uri="{BB962C8B-B14F-4D97-AF65-F5344CB8AC3E}">
        <p14:creationId xmlns:p14="http://schemas.microsoft.com/office/powerpoint/2010/main" val="35585618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1) Bipolar disorder involves depression at one end and </a:t>
            </a:r>
            <a:r>
              <a:rPr lang="en-US" altLang="en-US" i="1" dirty="0">
                <a:latin typeface="Arial" pitchFamily="34" charset="0"/>
                <a:ea typeface="ＭＳ Ｐゴシック" pitchFamily="34" charset="-128"/>
              </a:rPr>
              <a:t>mania</a:t>
            </a:r>
            <a:r>
              <a:rPr lang="en-US" altLang="en-US" dirty="0">
                <a:latin typeface="Arial" pitchFamily="34" charset="0"/>
                <a:ea typeface="ＭＳ Ｐゴシック" pitchFamily="34" charset="-128"/>
              </a:rPr>
              <a:t> (an extremely energized, positive mode) at the other end.</a:t>
            </a: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	</a:t>
            </a:r>
            <a:r>
              <a:rPr lang="en-US" altLang="en-US" b="1" i="1" dirty="0">
                <a:latin typeface="Arial" pitchFamily="34" charset="0"/>
                <a:ea typeface="ＭＳ Ｐゴシック" pitchFamily="34" charset="-128"/>
              </a:rPr>
              <a:t>Bipolar disorder (p. 592)</a:t>
            </a:r>
            <a:r>
              <a:rPr lang="en-US" altLang="en-US" i="1" dirty="0">
                <a:latin typeface="Arial" pitchFamily="34" charset="0"/>
                <a:ea typeface="ＭＳ Ｐゴシック" pitchFamily="34" charset="-128"/>
              </a:rPr>
              <a:t> (formerly referred to as manic depression) is characterized by extreme highs and lows in mood, motivation, and energy.</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This disorder occurs a third as often as depression.</a:t>
            </a:r>
          </a:p>
          <a:p>
            <a:pPr defTabSz="457200"/>
            <a:r>
              <a:rPr lang="en-US" altLang="en-US" dirty="0">
                <a:latin typeface="Arial" pitchFamily="34" charset="0"/>
                <a:ea typeface="ＭＳ Ｐゴシック" pitchFamily="34" charset="-128"/>
              </a:rPr>
              <a:t>	ii) Individuals’ manic episodes can vary in length and duration.</a:t>
            </a:r>
          </a:p>
          <a:p>
            <a:pPr defTabSz="457200"/>
            <a:r>
              <a:rPr lang="en-US" altLang="en-US" dirty="0">
                <a:latin typeface="Arial" pitchFamily="34" charset="0"/>
                <a:ea typeface="ＭＳ Ｐゴシック" pitchFamily="34" charset="-128"/>
              </a:rPr>
              <a:t>		a) Some people experience only a few manic episodes in their lives, whereas others go through manias several times each year.</a:t>
            </a:r>
          </a:p>
          <a:p>
            <a:pPr defTabSz="457200"/>
            <a:r>
              <a:rPr lang="en-US" altLang="en-US" dirty="0">
                <a:latin typeface="Arial" pitchFamily="34" charset="0"/>
                <a:ea typeface="ＭＳ Ｐゴシック" pitchFamily="34" charset="-128"/>
              </a:rPr>
              <a:t>		b) Some are known as “rapid cyclers” and experience very abrupt mood swings, sometimes within hours.</a:t>
            </a: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2) Mania may take several forms, however during most episodes the individual is so energetic that they do not feel distress until the mania has passed.</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Some individuals talk so fast that their thoughts cannot keep up.</a:t>
            </a:r>
          </a:p>
          <a:p>
            <a:pPr defTabSz="457200"/>
            <a:r>
              <a:rPr lang="en-US" altLang="en-US" dirty="0">
                <a:latin typeface="Arial" pitchFamily="34" charset="0"/>
                <a:ea typeface="ＭＳ Ｐゴシック" pitchFamily="34" charset="-128"/>
              </a:rPr>
              <a:t>	ii) Others run up credit card bills of thousands of dollars with the idea that somehow they can afford it.</a:t>
            </a:r>
          </a:p>
          <a:p>
            <a:pPr defTabSz="457200"/>
            <a:r>
              <a:rPr lang="en-US" altLang="en-US" dirty="0">
                <a:latin typeface="Arial" pitchFamily="34" charset="0"/>
                <a:ea typeface="ＭＳ Ｐゴシック" pitchFamily="34" charset="-128"/>
              </a:rPr>
              <a:t>	iii) Those experiencing mania may be sexually charged or ready to fight.</a:t>
            </a:r>
          </a:p>
          <a:p>
            <a:pPr defTabSz="457200"/>
            <a:endParaRPr lang="en-US" dirty="0">
              <a:latin typeface="Arial" pitchFamily="34" charset="0"/>
              <a:ea typeface="ＭＳ Ｐゴシック" pitchFamily="34" charset="-128"/>
            </a:endParaRPr>
          </a:p>
          <a:p>
            <a:pPr lvl="0" defTabSz="457200">
              <a:defRPr/>
            </a:pPr>
            <a:r>
              <a:rPr lang="en-US" dirty="0">
                <a:latin typeface="Arial" pitchFamily="34" charset="0"/>
                <a:ea typeface="ＭＳ Ｐゴシック" pitchFamily="34" charset="-128"/>
              </a:rPr>
              <a:t>3) </a:t>
            </a:r>
            <a:r>
              <a:rPr lang="en-CA" dirty="0"/>
              <a:t>Bipolar disorder is relatively difficult to treat because some individuals stop taking their medication when they are in their manic state. Bipolar comes with an additional concern: the increase in energy that occurs when people move from a depressed to a manic phase sometimes allows individuals to act on the negative, self-defeating thoughts that they were experiencing during their depression.</a:t>
            </a:r>
          </a:p>
          <a:p>
            <a:pPr lvl="0" defTabSz="457200">
              <a:defRPr/>
            </a:pPr>
            <a:r>
              <a:rPr lang="en-CA" dirty="0"/>
              <a:t>	</a:t>
            </a:r>
            <a:r>
              <a:rPr lang="en-CA" dirty="0" err="1"/>
              <a:t>i</a:t>
            </a:r>
            <a:r>
              <a:rPr lang="en-CA" dirty="0"/>
              <a:t>) Rates of suicide are slightly higher for people with bipolar disorder than for people with major depression.</a:t>
            </a:r>
          </a:p>
          <a:p>
            <a:pPr defTabSz="457200"/>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54</a:t>
            </a:fld>
            <a:endParaRPr lang="en-US" dirty="0"/>
          </a:p>
        </p:txBody>
      </p:sp>
    </p:spTree>
    <p:extLst>
      <p:ext uri="{BB962C8B-B14F-4D97-AF65-F5344CB8AC3E}">
        <p14:creationId xmlns:p14="http://schemas.microsoft.com/office/powerpoint/2010/main" val="328265964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1) Recent statistics rank suicide as the 2nd most frequent cause of death among Canadian youth.</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Suicide is four times more likely among males than females.</a:t>
            </a:r>
          </a:p>
          <a:p>
            <a:pPr defTabSz="457200"/>
            <a:r>
              <a:rPr lang="en-US" altLang="en-US" dirty="0">
                <a:latin typeface="Arial" pitchFamily="34" charset="0"/>
                <a:ea typeface="ＭＳ Ｐゴシック" pitchFamily="34" charset="-128"/>
              </a:rPr>
              <a:t>	ii) It is more common in aboriginal communities.</a:t>
            </a:r>
          </a:p>
          <a:p>
            <a:pPr defTabSz="457200"/>
            <a:r>
              <a:rPr lang="en-US" altLang="en-US" dirty="0">
                <a:latin typeface="Arial" pitchFamily="34" charset="0"/>
                <a:ea typeface="ＭＳ Ｐゴシック" pitchFamily="34" charset="-128"/>
              </a:rPr>
              <a:t>	iii) Although many believe adolescents are at greatest risk, suicide is highest among the elderly (nearly 60% higher than teens).</a:t>
            </a: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2) There are a number of signs and risk factors associated with suicide (Table 15.5).</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Among persons in their teens and early 20s, the most significant risk factors are:</a:t>
            </a:r>
          </a:p>
          <a:p>
            <a:pPr defTabSz="457200"/>
            <a:r>
              <a:rPr lang="en-US" altLang="en-US" dirty="0">
                <a:latin typeface="Arial" pitchFamily="34" charset="0"/>
                <a:ea typeface="ＭＳ Ｐゴシック" pitchFamily="34" charset="-128"/>
              </a:rPr>
              <a:t>		a) Mood disorders, recent and extremely stressful life events, a family history of mood disorders (with or without suicide), easy access to a lethal means of suicide (most significantly, firearms), and the presence of these factors in conjunction with substance abuse.</a:t>
            </a:r>
          </a:p>
          <a:p>
            <a:pPr defTabSz="457200"/>
            <a:r>
              <a:rPr lang="en-US" altLang="en-US" dirty="0">
                <a:latin typeface="Arial" pitchFamily="34" charset="0"/>
                <a:ea typeface="ＭＳ Ｐゴシック" pitchFamily="34" charset="-128"/>
              </a:rPr>
              <a:t>	ii) For younger individuals, being the victim of bullying and ostracism is a risk factor. However, it is a greater concern when youth are both the victims and the perpetrators of bullying.</a:t>
            </a:r>
          </a:p>
          <a:p>
            <a:pPr defTabSz="457200"/>
            <a:r>
              <a:rPr lang="en-US" altLang="en-US" dirty="0">
                <a:latin typeface="Arial" pitchFamily="34" charset="0"/>
                <a:ea typeface="ＭＳ Ｐゴシック" pitchFamily="34" charset="-128"/>
              </a:rPr>
              <a:t>	iii) Individuals may express despair and hopelessness.</a:t>
            </a:r>
          </a:p>
          <a:p>
            <a:pPr defTabSz="457200"/>
            <a:r>
              <a:rPr lang="en-US" altLang="en-US" dirty="0">
                <a:latin typeface="Arial" pitchFamily="34" charset="0"/>
                <a:ea typeface="ＭＳ Ｐゴシック" pitchFamily="34" charset="-128"/>
              </a:rPr>
              <a:t>		a) “I just want to give up. Nothing matters anymore. They’ll be sorry when I’m gone.”</a:t>
            </a:r>
          </a:p>
          <a:p>
            <a:pPr defTabSz="457200"/>
            <a:r>
              <a:rPr lang="en-US" altLang="en-US" dirty="0">
                <a:latin typeface="Arial" pitchFamily="34" charset="0"/>
                <a:ea typeface="ＭＳ Ｐゴシック" pitchFamily="34" charset="-128"/>
              </a:rPr>
              <a:t>	iv) Other signs include giving away personal possessions, suddenly withdrawing from work or school, crying spells, or obtaining a means of committing the act.</a:t>
            </a:r>
            <a:endParaRPr lang="en-US" dirty="0"/>
          </a:p>
          <a:p>
            <a:pPr defTabSz="457200">
              <a:lnSpc>
                <a:spcPct val="80000"/>
              </a:lnSpc>
            </a:pP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55</a:t>
            </a:fld>
            <a:endParaRPr lang="en-US" dirty="0"/>
          </a:p>
        </p:txBody>
      </p:sp>
    </p:spTree>
    <p:extLst>
      <p:ext uri="{BB962C8B-B14F-4D97-AF65-F5344CB8AC3E}">
        <p14:creationId xmlns:p14="http://schemas.microsoft.com/office/powerpoint/2010/main" val="156599902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1) The first helplines where religious based and emphasized empathy and active listening.</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However, this doesn’t meet the needs of all callers.</a:t>
            </a: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2) Others take a problem-solving approach, including evaluation, referral, treatment, and follow-up.</a:t>
            </a: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3) It turns out that good crisis telephone responders use both styles, depending on the circumstances.</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First-time callers tend to benefit more from an active listener, who will be nonjudgmental, compassionate, and reflective. </a:t>
            </a:r>
          </a:p>
          <a:p>
            <a:pPr defTabSz="457200"/>
            <a:r>
              <a:rPr lang="en-US" altLang="en-US" dirty="0">
                <a:latin typeface="Arial" pitchFamily="34" charset="0"/>
                <a:ea typeface="ＭＳ Ｐゴシック" pitchFamily="34" charset="-128"/>
              </a:rPr>
              <a:t>	ii) Repeat callers also need compassion, but tend to benefit more if the listener engages in problem-solving strategies.</a:t>
            </a: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4) Almost all Canadian universities have emergency crisis lines. For people aged 20 and under, the Kids Help Phone is also available at 1-800-668-6868. Some helpful resources can be found at </a:t>
            </a:r>
            <a:r>
              <a:rPr lang="en-US" altLang="en-US" u="sng" dirty="0">
                <a:latin typeface="Arial" pitchFamily="34" charset="0"/>
                <a:ea typeface="ＭＳ Ｐゴシック" pitchFamily="34" charset="-128"/>
                <a:hlinkClick r:id="rId3"/>
              </a:rPr>
              <a:t>http://www.suicidepreventionlifeline.org/</a:t>
            </a:r>
            <a:r>
              <a:rPr lang="en-US" altLang="en-US" dirty="0">
                <a:latin typeface="Arial" pitchFamily="34" charset="0"/>
                <a:ea typeface="ＭＳ Ｐゴシック" pitchFamily="34" charset="-128"/>
              </a:rPr>
              <a:t> and http://suicideprevention.ca/need-help/.</a:t>
            </a:r>
          </a:p>
        </p:txBody>
      </p:sp>
      <p:sp>
        <p:nvSpPr>
          <p:cNvPr id="4" name="Slide Number Placeholder 3"/>
          <p:cNvSpPr>
            <a:spLocks noGrp="1"/>
          </p:cNvSpPr>
          <p:nvPr>
            <p:ph type="sldNum" sz="quarter" idx="10"/>
          </p:nvPr>
        </p:nvSpPr>
        <p:spPr/>
        <p:txBody>
          <a:bodyPr/>
          <a:lstStyle/>
          <a:p>
            <a:fld id="{A73D6722-9B4D-4E29-B226-C325925A8118}" type="slidenum">
              <a:rPr lang="en-US" smtClean="0"/>
              <a:pPr/>
              <a:t>56</a:t>
            </a:fld>
            <a:endParaRPr lang="en-US" dirty="0"/>
          </a:p>
        </p:txBody>
      </p:sp>
    </p:spTree>
    <p:extLst>
      <p:ext uri="{BB962C8B-B14F-4D97-AF65-F5344CB8AC3E}">
        <p14:creationId xmlns:p14="http://schemas.microsoft.com/office/powerpoint/2010/main" val="42697518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latin typeface="Arial" pitchFamily="34" charset="0"/>
                <a:ea typeface="ＭＳ Ｐゴシック" pitchFamily="34" charset="-128"/>
              </a:rPr>
              <a:t>1) Centuries ago, “treatments" for mental illness were directly based on the </a:t>
            </a:r>
            <a:r>
              <a:rPr lang="en-US" altLang="en-US" i="1" dirty="0">
                <a:latin typeface="Arial" pitchFamily="34" charset="0"/>
                <a:ea typeface="ＭＳ Ｐゴシック" pitchFamily="34" charset="-128"/>
              </a:rPr>
              <a:t>possession by evil </a:t>
            </a:r>
            <a:r>
              <a:rPr lang="en-US" altLang="en-US" dirty="0">
                <a:latin typeface="Arial" pitchFamily="34" charset="0"/>
                <a:ea typeface="ＭＳ Ｐゴシック" pitchFamily="34" charset="-128"/>
              </a:rPr>
              <a:t>model of illness. Brutal imprisonment, torture, and demon exorcism were not exactly designed with human psychology in mind, as ways of rehabilitating dysfunctional thoughts, emotions and </a:t>
            </a:r>
            <a:r>
              <a:rPr lang="en-US" altLang="en-US" dirty="0" err="1">
                <a:latin typeface="Arial" pitchFamily="34" charset="0"/>
                <a:ea typeface="ＭＳ Ｐゴシック" pitchFamily="34" charset="-128"/>
              </a:rPr>
              <a:t>behaviours</a:t>
            </a:r>
            <a:r>
              <a:rPr lang="en-US" altLang="en-US" dirty="0">
                <a:latin typeface="Arial" pitchFamily="34" charset="0"/>
                <a:ea typeface="ＭＳ Ｐゴシック" pitchFamily="34" charset="-128"/>
              </a:rPr>
              <a:t>. The focus was on driving the demon out of the person's body, or simply executing them, as in the witch hunting craze which saw the execution of tens of thousands of innocent people (almost all of whom were women). </a:t>
            </a:r>
          </a:p>
          <a:p>
            <a:endParaRPr lang="en-US" altLang="en-US" dirty="0">
              <a:latin typeface="Arial" pitchFamily="34" charset="0"/>
              <a:ea typeface="ＭＳ Ｐゴシック" pitchFamily="34" charset="-128"/>
            </a:endParaRPr>
          </a:p>
          <a:p>
            <a:r>
              <a:rPr lang="en-US" altLang="en-US" dirty="0">
                <a:latin typeface="Arial" pitchFamily="34" charset="0"/>
                <a:ea typeface="ＭＳ Ｐゴシック" pitchFamily="34" charset="-128"/>
              </a:rPr>
              <a:t>2) </a:t>
            </a:r>
            <a:r>
              <a:rPr lang="en-CA" sz="1200" kern="1200" dirty="0">
                <a:solidFill>
                  <a:schemeClr val="tx1"/>
                </a:solidFill>
                <a:effectLst/>
                <a:latin typeface="+mn-lt"/>
                <a:ea typeface="+mn-ea"/>
                <a:cs typeface="+mn-cs"/>
              </a:rPr>
              <a:t>It is important to point out that brutal “treatments” were the exception rather than the rule. Instead, most people with psychological disorders were taken care of by their family. Only in extreme cases were individuals placed in the limited number of asylums, which were essentially storage facilities for patients.</a:t>
            </a:r>
            <a:endParaRPr lang="en-CA" dirty="0"/>
          </a:p>
          <a:p>
            <a:endParaRPr lang="en-US" altLang="en-US" b="1" i="1" dirty="0">
              <a:latin typeface="Arial" pitchFamily="34" charset="0"/>
              <a:ea typeface="ＭＳ Ｐゴシック" pitchFamily="34" charset="-128"/>
            </a:endParaRPr>
          </a:p>
          <a:p>
            <a:r>
              <a:rPr lang="en-US" altLang="en-US" b="1" i="1" dirty="0">
                <a:latin typeface="Arial" pitchFamily="34" charset="0"/>
                <a:ea typeface="ＭＳ Ｐゴシック" pitchFamily="34" charset="-128"/>
              </a:rPr>
              <a:t>	Asylums (p. 564)</a:t>
            </a:r>
            <a:r>
              <a:rPr lang="en-US" altLang="en-US" b="0" i="1" dirty="0">
                <a:latin typeface="Arial" pitchFamily="34" charset="0"/>
                <a:ea typeface="ＭＳ Ｐゴシック" pitchFamily="34" charset="-128"/>
              </a:rPr>
              <a:t> were </a:t>
            </a:r>
            <a:r>
              <a:rPr lang="en-US" altLang="en-US" i="1" dirty="0">
                <a:latin typeface="Arial" pitchFamily="34" charset="0"/>
                <a:ea typeface="ＭＳ Ｐゴシック" pitchFamily="34" charset="-128"/>
              </a:rPr>
              <a:t>residential facilities for the mentally ill.</a:t>
            </a:r>
          </a:p>
          <a:p>
            <a:endParaRPr lang="en-US" altLang="en-US" dirty="0">
              <a:latin typeface="Arial" pitchFamily="34" charset="0"/>
              <a:ea typeface="ＭＳ Ｐゴシック" pitchFamily="34"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dirty="0">
                <a:latin typeface="Arial" pitchFamily="34" charset="0"/>
                <a:ea typeface="ＭＳ Ｐゴシック" pitchFamily="34" charset="-128"/>
              </a:rPr>
              <a:t>3) </a:t>
            </a:r>
            <a:r>
              <a:rPr lang="en-CA" altLang="en-US" sz="1200" kern="1200" dirty="0">
                <a:solidFill>
                  <a:schemeClr val="tx1"/>
                </a:solidFill>
                <a:effectLst/>
                <a:latin typeface="+mn-lt"/>
                <a:ea typeface="+mn-ea"/>
                <a:cs typeface="+mn-cs"/>
              </a:rPr>
              <a:t>I</a:t>
            </a:r>
            <a:r>
              <a:rPr lang="en-CA" sz="1200" kern="1200" dirty="0">
                <a:solidFill>
                  <a:schemeClr val="tx1"/>
                </a:solidFill>
                <a:effectLst/>
                <a:latin typeface="+mn-lt"/>
                <a:ea typeface="+mn-ea"/>
                <a:cs typeface="+mn-cs"/>
              </a:rPr>
              <a:t>n 1751, the director of St. Luke’s Hospital in London (U.K.), William </a:t>
            </a:r>
            <a:r>
              <a:rPr lang="en-CA" sz="1200" kern="1200" dirty="0" err="1">
                <a:solidFill>
                  <a:schemeClr val="tx1"/>
                </a:solidFill>
                <a:effectLst/>
                <a:latin typeface="+mn-lt"/>
                <a:ea typeface="+mn-ea"/>
                <a:cs typeface="+mn-cs"/>
              </a:rPr>
              <a:t>Battie</a:t>
            </a:r>
            <a:r>
              <a:rPr lang="en-CA" sz="1200" kern="1200" dirty="0">
                <a:solidFill>
                  <a:schemeClr val="tx1"/>
                </a:solidFill>
                <a:effectLst/>
                <a:latin typeface="+mn-lt"/>
                <a:ea typeface="+mn-ea"/>
                <a:cs typeface="+mn-cs"/>
              </a:rPr>
              <a:t>, began to write about the potential therapeutic benefits of being treated by asylum physicians and staff. </a:t>
            </a:r>
            <a:r>
              <a:rPr lang="en-CA" sz="1200" kern="1200" dirty="0" err="1">
                <a:solidFill>
                  <a:schemeClr val="tx1"/>
                </a:solidFill>
                <a:effectLst/>
                <a:latin typeface="+mn-lt"/>
                <a:ea typeface="+mn-ea"/>
                <a:cs typeface="+mn-cs"/>
              </a:rPr>
              <a:t>Battie’s</a:t>
            </a:r>
            <a:r>
              <a:rPr lang="en-CA" sz="1200" kern="1200" dirty="0">
                <a:solidFill>
                  <a:schemeClr val="tx1"/>
                </a:solidFill>
                <a:effectLst/>
                <a:latin typeface="+mn-lt"/>
                <a:ea typeface="+mn-ea"/>
                <a:cs typeface="+mn-cs"/>
              </a:rPr>
              <a:t> work, along with important contributions from Philippe </a:t>
            </a:r>
            <a:r>
              <a:rPr lang="en-CA" sz="1200" kern="1200" dirty="0" err="1">
                <a:solidFill>
                  <a:schemeClr val="tx1"/>
                </a:solidFill>
                <a:effectLst/>
                <a:latin typeface="+mn-lt"/>
                <a:ea typeface="+mn-ea"/>
                <a:cs typeface="+mn-cs"/>
              </a:rPr>
              <a:t>Pinel</a:t>
            </a:r>
            <a:r>
              <a:rPr lang="en-CA" sz="1200" kern="1200" dirty="0">
                <a:solidFill>
                  <a:schemeClr val="tx1"/>
                </a:solidFill>
                <a:effectLst/>
                <a:latin typeface="+mn-lt"/>
                <a:ea typeface="+mn-ea"/>
                <a:cs typeface="+mn-cs"/>
              </a:rPr>
              <a:t>, a physician in France (see Module 16.1), led to the birth of modern psychiatry. </a:t>
            </a:r>
            <a:endParaRPr lang="en-CA" dirty="0"/>
          </a:p>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11</a:t>
            </a:fld>
            <a:endParaRPr lang="en-US" dirty="0"/>
          </a:p>
        </p:txBody>
      </p:sp>
    </p:spTree>
    <p:extLst>
      <p:ext uri="{BB962C8B-B14F-4D97-AF65-F5344CB8AC3E}">
        <p14:creationId xmlns:p14="http://schemas.microsoft.com/office/powerpoint/2010/main" val="143838803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pPr>
            <a:r>
              <a:rPr lang="en-US" altLang="en-US" sz="1100" b="1" dirty="0">
                <a:latin typeface="Arial" pitchFamily="34" charset="0"/>
                <a:ea typeface="ＭＳ Ｐゴシック" pitchFamily="34" charset="-128"/>
              </a:rPr>
              <a:t>Know</a:t>
            </a:r>
            <a:r>
              <a:rPr lang="en-US" altLang="en-US" sz="1100" dirty="0">
                <a:latin typeface="Arial" pitchFamily="34" charset="0"/>
                <a:ea typeface="ＭＳ Ｐゴシック" pitchFamily="34" charset="-128"/>
              </a:rPr>
              <a:t> the key terminology associated with schizophrenia.</a:t>
            </a:r>
            <a:endParaRPr lang="en-US" altLang="en-US" sz="1000" dirty="0">
              <a:latin typeface="Arial" pitchFamily="34" charset="0"/>
              <a:ea typeface="ＭＳ Ｐゴシック" pitchFamily="34" charset="-128"/>
            </a:endParaRPr>
          </a:p>
          <a:p>
            <a:pPr lvl="1">
              <a:lnSpc>
                <a:spcPct val="80000"/>
              </a:lnSpc>
            </a:pPr>
            <a:r>
              <a:rPr lang="en-US" altLang="en-US" sz="1100" dirty="0">
                <a:latin typeface="Arial" pitchFamily="34" charset="0"/>
                <a:ea typeface="ＭＳ Ｐゴシック" pitchFamily="34" charset="-128"/>
              </a:rPr>
              <a:t>See the bold, italicized terms below.</a:t>
            </a:r>
            <a:endParaRPr lang="en-US" altLang="en-US" sz="1000" dirty="0">
              <a:latin typeface="Arial" pitchFamily="34" charset="0"/>
              <a:ea typeface="ＭＳ Ｐゴシック" pitchFamily="34" charset="-128"/>
            </a:endParaRPr>
          </a:p>
          <a:p>
            <a:pPr>
              <a:lnSpc>
                <a:spcPct val="80000"/>
              </a:lnSpc>
            </a:pPr>
            <a:r>
              <a:rPr lang="en-US" altLang="en-US" sz="1100" dirty="0">
                <a:latin typeface="Arial" pitchFamily="34" charset="0"/>
                <a:ea typeface="ＭＳ Ｐゴシック" pitchFamily="34" charset="-128"/>
              </a:rPr>
              <a:t> </a:t>
            </a:r>
            <a:endParaRPr lang="en-US" altLang="en-US" sz="1000" dirty="0">
              <a:latin typeface="Arial" pitchFamily="34" charset="0"/>
              <a:ea typeface="ＭＳ Ｐゴシック" pitchFamily="34" charset="-128"/>
            </a:endParaRPr>
          </a:p>
          <a:p>
            <a:pPr>
              <a:lnSpc>
                <a:spcPct val="80000"/>
              </a:lnSpc>
            </a:pPr>
            <a:r>
              <a:rPr lang="en-US" altLang="en-US" sz="1100" b="1" dirty="0">
                <a:latin typeface="Arial" pitchFamily="34" charset="0"/>
                <a:ea typeface="ＭＳ Ｐゴシック" pitchFamily="34" charset="-128"/>
              </a:rPr>
              <a:t>Understand</a:t>
            </a:r>
            <a:r>
              <a:rPr lang="en-US" altLang="en-US" sz="1100" dirty="0">
                <a:latin typeface="Arial" pitchFamily="34" charset="0"/>
                <a:ea typeface="ＭＳ Ｐゴシック" pitchFamily="34" charset="-128"/>
              </a:rPr>
              <a:t> how different neurotransmitters affect individuals with schizophrenia.</a:t>
            </a:r>
            <a:endParaRPr lang="en-US" altLang="en-US" sz="1000" dirty="0">
              <a:latin typeface="Arial" pitchFamily="34" charset="0"/>
              <a:ea typeface="ＭＳ Ｐゴシック" pitchFamily="34" charset="-128"/>
            </a:endParaRPr>
          </a:p>
          <a:p>
            <a:pPr lvl="1">
              <a:lnSpc>
                <a:spcPct val="80000"/>
              </a:lnSpc>
            </a:pPr>
            <a:r>
              <a:rPr lang="en-US" altLang="en-US" sz="1100" dirty="0">
                <a:latin typeface="Arial" pitchFamily="34" charset="0"/>
                <a:ea typeface="ＭＳ Ｐゴシック" pitchFamily="34" charset="-128"/>
              </a:rPr>
              <a:t>Part of how we can explain schizophrenia is by identifying the neurotransmitter chemicals that are affected by the disorder. Individuals with schizophrenia have overactive receptors for the neurotransmitter dopamine. The excess dopamine may be involved in producing the positive symptoms (e.g., hallucinations), but not the negative symptoms (e.g., flattened affect). Glutamate appears to be underactive in brain regions, including the hippocampus and the frontal cortex.</a:t>
            </a:r>
            <a:endParaRPr lang="en-US" altLang="en-US" sz="1000" dirty="0">
              <a:latin typeface="Arial" pitchFamily="34" charset="0"/>
              <a:ea typeface="ＭＳ Ｐゴシック" pitchFamily="34" charset="-128"/>
            </a:endParaRPr>
          </a:p>
          <a:p>
            <a:pPr>
              <a:lnSpc>
                <a:spcPct val="80000"/>
              </a:lnSpc>
            </a:pPr>
            <a:r>
              <a:rPr lang="en-US" altLang="en-US" sz="1100" dirty="0">
                <a:latin typeface="Arial" pitchFamily="34" charset="0"/>
                <a:ea typeface="ＭＳ Ｐゴシック" pitchFamily="34" charset="-128"/>
              </a:rPr>
              <a:t> </a:t>
            </a:r>
            <a:endParaRPr lang="en-US" altLang="en-US" sz="1000" dirty="0">
              <a:latin typeface="Arial" pitchFamily="34" charset="0"/>
              <a:ea typeface="ＭＳ Ｐゴシック" pitchFamily="34" charset="-128"/>
            </a:endParaRPr>
          </a:p>
          <a:p>
            <a:pPr>
              <a:lnSpc>
                <a:spcPct val="80000"/>
              </a:lnSpc>
            </a:pPr>
            <a:r>
              <a:rPr lang="en-US" altLang="en-US" sz="1100" b="1" dirty="0">
                <a:latin typeface="Arial" pitchFamily="34" charset="0"/>
                <a:ea typeface="ＭＳ Ｐゴシック" pitchFamily="34" charset="-128"/>
              </a:rPr>
              <a:t>Understand</a:t>
            </a:r>
            <a:r>
              <a:rPr lang="en-US" altLang="en-US" sz="1100" dirty="0">
                <a:latin typeface="Arial" pitchFamily="34" charset="0"/>
                <a:ea typeface="ＭＳ Ｐゴシック" pitchFamily="34" charset="-128"/>
              </a:rPr>
              <a:t> the genetic and environmental contributions to schizophrenia.</a:t>
            </a:r>
            <a:endParaRPr lang="en-US" altLang="en-US" sz="1000" dirty="0">
              <a:latin typeface="Arial" pitchFamily="34" charset="0"/>
              <a:ea typeface="ＭＳ Ｐゴシック" pitchFamily="34" charset="-128"/>
            </a:endParaRPr>
          </a:p>
          <a:p>
            <a:pPr lvl="1">
              <a:lnSpc>
                <a:spcPct val="80000"/>
              </a:lnSpc>
            </a:pPr>
            <a:r>
              <a:rPr lang="en-US" altLang="en-US" sz="1100" dirty="0">
                <a:latin typeface="Arial" pitchFamily="34" charset="0"/>
                <a:ea typeface="ＭＳ Ｐゴシック" pitchFamily="34" charset="-128"/>
              </a:rPr>
              <a:t>The neurodevelopmental hypothesis claims that at least some neurological abnormalities are present at birth, although it does not state to what degree these abnormalities are genetic or environmental. Nevertheless, some research suggests that prenatal exposure to the flu or to significant amounts of stress hormones are all risk factors for this type of mental illness. Genetics seem to play a role, as twin studies show that if one identical twin has schizophrenia, the other has a 50% chance of developing the disorder—a substantial increase over the 1% occurrence rate in the general population.</a:t>
            </a:r>
            <a:endParaRPr lang="en-US" altLang="en-US" sz="1000" dirty="0">
              <a:latin typeface="Arial" pitchFamily="34" charset="0"/>
              <a:ea typeface="ＭＳ Ｐゴシック" pitchFamily="34" charset="-128"/>
            </a:endParaRPr>
          </a:p>
          <a:p>
            <a:pPr>
              <a:lnSpc>
                <a:spcPct val="80000"/>
              </a:lnSpc>
            </a:pPr>
            <a:r>
              <a:rPr lang="en-US" altLang="en-US" sz="1100" dirty="0">
                <a:latin typeface="Arial" pitchFamily="34" charset="0"/>
                <a:ea typeface="ＭＳ Ｐゴシック" pitchFamily="34" charset="-128"/>
              </a:rPr>
              <a:t> </a:t>
            </a:r>
            <a:endParaRPr lang="en-US" altLang="en-US" sz="1000" dirty="0">
              <a:latin typeface="Arial" pitchFamily="34" charset="0"/>
              <a:ea typeface="ＭＳ Ｐゴシック" pitchFamily="34" charset="-128"/>
            </a:endParaRPr>
          </a:p>
          <a:p>
            <a:pPr>
              <a:lnSpc>
                <a:spcPct val="80000"/>
              </a:lnSpc>
            </a:pPr>
            <a:r>
              <a:rPr lang="en-US" altLang="en-US" sz="1100" b="1" dirty="0">
                <a:latin typeface="Arial" pitchFamily="34" charset="0"/>
                <a:ea typeface="ＭＳ Ｐゴシック" pitchFamily="34" charset="-128"/>
              </a:rPr>
              <a:t>Apply</a:t>
            </a:r>
            <a:r>
              <a:rPr lang="en-US" altLang="en-US" sz="1100" dirty="0">
                <a:latin typeface="Arial" pitchFamily="34" charset="0"/>
                <a:ea typeface="ＭＳ Ｐゴシック" pitchFamily="34" charset="-128"/>
              </a:rPr>
              <a:t> your knowledge to identify different forms of schizophrenia.</a:t>
            </a:r>
            <a:endParaRPr lang="en-US" altLang="en-US" sz="1000" dirty="0">
              <a:latin typeface="Arial" pitchFamily="34" charset="0"/>
              <a:ea typeface="ＭＳ Ｐゴシック" pitchFamily="34" charset="-128"/>
            </a:endParaRPr>
          </a:p>
          <a:p>
            <a:pPr lvl="1">
              <a:lnSpc>
                <a:spcPct val="80000"/>
              </a:lnSpc>
            </a:pPr>
            <a:r>
              <a:rPr lang="en-US" altLang="en-US" sz="1100" dirty="0">
                <a:latin typeface="Arial" pitchFamily="34" charset="0"/>
                <a:ea typeface="ＭＳ Ｐゴシック" pitchFamily="34" charset="-128"/>
              </a:rPr>
              <a:t>Students should be able to read an individual’s symptoms and identify which form of schizophrenia they most closely match.</a:t>
            </a:r>
            <a:endParaRPr lang="en-US" altLang="en-US" sz="1000" dirty="0">
              <a:latin typeface="Arial" pitchFamily="34" charset="0"/>
              <a:ea typeface="ＭＳ Ｐゴシック" pitchFamily="34" charset="-128"/>
            </a:endParaRPr>
          </a:p>
          <a:p>
            <a:pPr>
              <a:lnSpc>
                <a:spcPct val="80000"/>
              </a:lnSpc>
            </a:pPr>
            <a:r>
              <a:rPr lang="en-US" altLang="en-US" sz="1100" dirty="0">
                <a:latin typeface="Arial" pitchFamily="34" charset="0"/>
                <a:ea typeface="ＭＳ Ｐゴシック" pitchFamily="34" charset="-128"/>
              </a:rPr>
              <a:t> </a:t>
            </a:r>
            <a:endParaRPr lang="en-US" altLang="en-US" sz="1000" dirty="0">
              <a:latin typeface="Arial" pitchFamily="34" charset="0"/>
              <a:ea typeface="ＭＳ Ｐゴシック" pitchFamily="34" charset="-128"/>
            </a:endParaRPr>
          </a:p>
          <a:p>
            <a:pPr>
              <a:lnSpc>
                <a:spcPct val="80000"/>
              </a:lnSpc>
            </a:pPr>
            <a:r>
              <a:rPr lang="en-US" altLang="en-US" sz="1100" b="1" dirty="0">
                <a:latin typeface="Arial" pitchFamily="34" charset="0"/>
                <a:ea typeface="ＭＳ Ｐゴシック" pitchFamily="34" charset="-128"/>
              </a:rPr>
              <a:t>Analyze</a:t>
            </a:r>
            <a:r>
              <a:rPr lang="en-US" altLang="en-US" sz="1100" dirty="0">
                <a:latin typeface="Arial" pitchFamily="34" charset="0"/>
                <a:ea typeface="ＭＳ Ｐゴシック" pitchFamily="34" charset="-128"/>
              </a:rPr>
              <a:t> claims that schizophrenia is related to genius or violent </a:t>
            </a:r>
            <a:r>
              <a:rPr lang="en-US" altLang="en-US" sz="1100" dirty="0" err="1">
                <a:latin typeface="Arial" pitchFamily="34" charset="0"/>
                <a:ea typeface="ＭＳ Ｐゴシック" pitchFamily="34" charset="-128"/>
              </a:rPr>
              <a:t>behaviour</a:t>
            </a:r>
            <a:r>
              <a:rPr lang="en-US" altLang="en-US" sz="1100" dirty="0">
                <a:latin typeface="Arial" pitchFamily="34" charset="0"/>
                <a:ea typeface="ＭＳ Ｐゴシック" pitchFamily="34" charset="-128"/>
              </a:rPr>
              <a:t>.</a:t>
            </a:r>
            <a:endParaRPr lang="en-US" altLang="en-US" sz="1000" dirty="0">
              <a:latin typeface="Arial" pitchFamily="34" charset="0"/>
              <a:ea typeface="ＭＳ Ｐゴシック" pitchFamily="34" charset="-128"/>
            </a:endParaRPr>
          </a:p>
          <a:p>
            <a:pPr lvl="1">
              <a:lnSpc>
                <a:spcPct val="80000"/>
              </a:lnSpc>
            </a:pPr>
            <a:r>
              <a:rPr lang="en-US" altLang="en-US" sz="1100" dirty="0">
                <a:latin typeface="Arial" pitchFamily="34" charset="0"/>
                <a:ea typeface="ＭＳ Ｐゴシック" pitchFamily="34" charset="-128"/>
              </a:rPr>
              <a:t>Some high-profile cases highlight people with schizophrenia who are intellectually brilliant. In reality, however, research tells us that the average intelligence of people with schizophrenia is not much different from those of the general population; in fact, it is a little bit lower than the norm. Similarly, the belief that schizophrenia leads to violence derives from a small group of high-profile examples. In truth, there does not seem to be increased risk of violence associated with schizophrenia. Those with mental illness are actually more likely to be victims of crime.</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57</a:t>
            </a:fld>
            <a:endParaRPr lang="en-US" dirty="0"/>
          </a:p>
        </p:txBody>
      </p:sp>
    </p:spTree>
    <p:extLst>
      <p:ext uri="{BB962C8B-B14F-4D97-AF65-F5344CB8AC3E}">
        <p14:creationId xmlns:p14="http://schemas.microsoft.com/office/powerpoint/2010/main" val="139482752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70000"/>
              </a:lnSpc>
              <a:defRPr/>
            </a:pPr>
            <a:r>
              <a:rPr lang="en-US" altLang="x-none" dirty="0">
                <a:latin typeface="Arial" charset="0"/>
                <a:ea typeface="ＭＳ Ｐゴシック" charset="-128"/>
              </a:rPr>
              <a:t>1) Schizophrenia is among the most debilitating of psychological conditions.</a:t>
            </a:r>
          </a:p>
          <a:p>
            <a:pPr marL="457200" defTabSz="457200">
              <a:lnSpc>
                <a:spcPct val="70000"/>
              </a:lnSpc>
              <a:defRPr/>
            </a:pPr>
            <a:r>
              <a:rPr lang="en-US" altLang="x-none" dirty="0">
                <a:latin typeface="Arial" charset="0"/>
                <a:ea typeface="ＭＳ Ｐゴシック" charset="-128"/>
              </a:rPr>
              <a:t>	</a:t>
            </a:r>
            <a:r>
              <a:rPr lang="en-US" altLang="x-none" dirty="0" err="1">
                <a:latin typeface="Arial" charset="0"/>
                <a:ea typeface="ＭＳ Ｐゴシック" charset="-128"/>
              </a:rPr>
              <a:t>i</a:t>
            </a:r>
            <a:r>
              <a:rPr lang="en-US" altLang="x-none" dirty="0">
                <a:latin typeface="Arial" charset="0"/>
                <a:ea typeface="ＭＳ Ｐゴシック" charset="-128"/>
              </a:rPr>
              <a:t>) Writings from early history describe people who seem to have lost touch with reality, who hear voices from within, and who produce bizarre speech and </a:t>
            </a:r>
            <a:r>
              <a:rPr lang="en-US" altLang="x-none" dirty="0" err="1">
                <a:latin typeface="Arial" charset="0"/>
                <a:ea typeface="ＭＳ Ｐゴシック" charset="-128"/>
              </a:rPr>
              <a:t>behaviours</a:t>
            </a:r>
            <a:r>
              <a:rPr lang="en-US" altLang="x-none" dirty="0">
                <a:latin typeface="Arial" charset="0"/>
                <a:ea typeface="ＭＳ Ｐゴシック" charset="-128"/>
              </a:rPr>
              <a:t>.</a:t>
            </a:r>
          </a:p>
          <a:p>
            <a:pPr marL="457200" defTabSz="457200">
              <a:lnSpc>
                <a:spcPct val="70000"/>
              </a:lnSpc>
              <a:defRPr/>
            </a:pPr>
            <a:r>
              <a:rPr lang="en-US" altLang="x-none" dirty="0">
                <a:latin typeface="Arial" charset="0"/>
                <a:ea typeface="ＭＳ Ｐゴシック" charset="-128"/>
              </a:rPr>
              <a:t>	ii) An estimated 4 to 8 out of every 1000 adults will experience schizophrenia.</a:t>
            </a:r>
          </a:p>
          <a:p>
            <a:pPr marL="457200" defTabSz="457200">
              <a:lnSpc>
                <a:spcPct val="70000"/>
              </a:lnSpc>
              <a:defRPr/>
            </a:pPr>
            <a:r>
              <a:rPr lang="en-US" altLang="x-none" dirty="0">
                <a:latin typeface="Arial" charset="0"/>
                <a:ea typeface="ＭＳ Ｐゴシック" charset="-128"/>
              </a:rPr>
              <a:t>	iii) Symptoms may begin to occur and escalate very gradually, remaining largely unnoticeable for a long time before family members start to perceive a pattern. In other cases, however, symptoms can begin and escalate very rapidly.</a:t>
            </a:r>
          </a:p>
          <a:p>
            <a:pPr defTabSz="457200">
              <a:lnSpc>
                <a:spcPct val="70000"/>
              </a:lnSpc>
              <a:defRPr/>
            </a:pPr>
            <a:r>
              <a:rPr lang="en-US" altLang="x-none" dirty="0">
                <a:latin typeface="Arial" charset="0"/>
                <a:ea typeface="ＭＳ Ｐゴシック" charset="-128"/>
              </a:rPr>
              <a:t>	 </a:t>
            </a:r>
          </a:p>
          <a:p>
            <a:pPr defTabSz="457200">
              <a:lnSpc>
                <a:spcPct val="70000"/>
              </a:lnSpc>
              <a:defRPr/>
            </a:pPr>
            <a:r>
              <a:rPr lang="en-US" altLang="x-none" dirty="0">
                <a:latin typeface="Arial" charset="0"/>
                <a:ea typeface="ＭＳ Ｐゴシック" charset="-128"/>
              </a:rPr>
              <a:t>	</a:t>
            </a:r>
            <a:r>
              <a:rPr lang="en-US" altLang="x-none" b="1" i="1" dirty="0">
                <a:latin typeface="Arial" charset="0"/>
                <a:ea typeface="ＭＳ Ｐゴシック" charset="-128"/>
              </a:rPr>
              <a:t>Schizophrenia (p. 596)</a:t>
            </a:r>
            <a:r>
              <a:rPr lang="en-US" altLang="x-none" i="1" dirty="0">
                <a:latin typeface="Arial" charset="0"/>
                <a:ea typeface="ＭＳ Ｐゴシック" charset="-128"/>
              </a:rPr>
              <a:t> is a brain disease that causes the person to experience significant breaks from reality, a lack of integration of thoughts and emotions, and problems with attention and memory.</a:t>
            </a:r>
            <a:r>
              <a:rPr lang="en-US" altLang="x-none" dirty="0">
                <a:latin typeface="Arial" charset="0"/>
                <a:ea typeface="ＭＳ Ｐゴシック" charset="-128"/>
              </a:rPr>
              <a:t> </a:t>
            </a:r>
          </a:p>
          <a:p>
            <a:pPr defTabSz="457200">
              <a:lnSpc>
                <a:spcPct val="70000"/>
              </a:lnSpc>
              <a:defRPr/>
            </a:pPr>
            <a:r>
              <a:rPr lang="en-US" altLang="x-none" dirty="0">
                <a:latin typeface="Arial" charset="0"/>
                <a:ea typeface="ＭＳ Ｐゴシック" charset="-128"/>
              </a:rPr>
              <a:t> </a:t>
            </a:r>
          </a:p>
          <a:p>
            <a:pPr defTabSz="457200">
              <a:lnSpc>
                <a:spcPct val="70000"/>
              </a:lnSpc>
              <a:defRPr/>
            </a:pPr>
            <a:r>
              <a:rPr lang="en-US" altLang="x-none" dirty="0">
                <a:latin typeface="Arial" charset="0"/>
                <a:ea typeface="ＭＳ Ｐゴシック" charset="-128"/>
              </a:rPr>
              <a:t>2) In most cases of schizophrenia, there are three distinct phases: prodromal, active, and residual. These tend to occur in sequence, although individuals may cycle through all three many times.</a:t>
            </a:r>
          </a:p>
          <a:p>
            <a:pPr defTabSz="457200">
              <a:lnSpc>
                <a:spcPct val="70000"/>
              </a:lnSpc>
              <a:defRPr/>
            </a:pPr>
            <a:endParaRPr lang="en-US" altLang="x-none" dirty="0">
              <a:latin typeface="Arial" charset="0"/>
              <a:ea typeface="ＭＳ Ｐゴシック" charset="-128"/>
            </a:endParaRPr>
          </a:p>
          <a:p>
            <a:pPr defTabSz="457200">
              <a:lnSpc>
                <a:spcPct val="70000"/>
              </a:lnSpc>
              <a:defRPr/>
            </a:pPr>
            <a:r>
              <a:rPr lang="en-US" altLang="x-none" dirty="0">
                <a:latin typeface="Arial" charset="0"/>
                <a:ea typeface="ＭＳ Ｐゴシック" charset="-128"/>
              </a:rPr>
              <a:t>	</a:t>
            </a:r>
            <a:r>
              <a:rPr lang="en-US" altLang="x-none" b="1" i="1" dirty="0">
                <a:latin typeface="Arial" charset="0"/>
                <a:ea typeface="ＭＳ Ｐゴシック" charset="-128"/>
              </a:rPr>
              <a:t>Prodromal phase (p. 596)</a:t>
            </a:r>
            <a:r>
              <a:rPr lang="en-US" altLang="x-none" i="1" dirty="0">
                <a:latin typeface="Arial" charset="0"/>
                <a:ea typeface="ＭＳ Ｐゴシック" charset="-128"/>
              </a:rPr>
              <a:t>: people may become easily confused and have difficulty organizing their thoughts, they may lose interest and begin to withdraw from friends and family, and they may lose their normal motivations, withdraw from life, and spend increasing amounts of time alone, often deeply engrossed in their own thoughts. </a:t>
            </a:r>
          </a:p>
          <a:p>
            <a:pPr defTabSz="457200">
              <a:lnSpc>
                <a:spcPct val="70000"/>
              </a:lnSpc>
              <a:defRPr/>
            </a:pPr>
            <a:endParaRPr lang="en-US" altLang="x-none" i="1" dirty="0">
              <a:latin typeface="Arial" charset="0"/>
              <a:ea typeface="ＭＳ Ｐゴシック" charset="-128"/>
            </a:endParaRPr>
          </a:p>
          <a:p>
            <a:pPr defTabSz="457200">
              <a:lnSpc>
                <a:spcPct val="70000"/>
              </a:lnSpc>
              <a:defRPr/>
            </a:pPr>
            <a:r>
              <a:rPr lang="en-US" altLang="x-none" i="1" dirty="0">
                <a:latin typeface="Arial" charset="0"/>
                <a:ea typeface="ＭＳ Ｐゴシック" charset="-128"/>
              </a:rPr>
              <a:t>	</a:t>
            </a:r>
            <a:r>
              <a:rPr lang="en-US" altLang="x-none" b="1" i="1" dirty="0">
                <a:latin typeface="Arial" charset="0"/>
                <a:ea typeface="ＭＳ Ｐゴシック" charset="-128"/>
              </a:rPr>
              <a:t>Active phase (p. 596)</a:t>
            </a:r>
            <a:r>
              <a:rPr lang="en-US" altLang="x-none" i="1" dirty="0">
                <a:latin typeface="Arial" charset="0"/>
                <a:ea typeface="ＭＳ Ｐゴシック" charset="-128"/>
              </a:rPr>
              <a:t>: people typically experience delusional thoughts, hallucinations, or disorganized patterns of thoughts, emotions, and </a:t>
            </a:r>
            <a:r>
              <a:rPr lang="en-US" altLang="x-none" i="1" dirty="0" err="1">
                <a:latin typeface="Arial" charset="0"/>
                <a:ea typeface="ＭＳ Ｐゴシック" charset="-128"/>
              </a:rPr>
              <a:t>behaviour</a:t>
            </a:r>
            <a:r>
              <a:rPr lang="en-US" altLang="x-none" i="1" dirty="0">
                <a:latin typeface="Arial" charset="0"/>
                <a:ea typeface="ＭＳ Ｐゴシック" charset="-128"/>
              </a:rPr>
              <a:t>.</a:t>
            </a:r>
          </a:p>
          <a:p>
            <a:pPr defTabSz="457200">
              <a:lnSpc>
                <a:spcPct val="70000"/>
              </a:lnSpc>
              <a:defRPr/>
            </a:pPr>
            <a:endParaRPr lang="en-US" altLang="x-none" i="1" dirty="0">
              <a:latin typeface="Arial" charset="0"/>
              <a:ea typeface="ＭＳ Ｐゴシック" charset="-128"/>
            </a:endParaRPr>
          </a:p>
          <a:p>
            <a:pPr defTabSz="457200">
              <a:lnSpc>
                <a:spcPct val="70000"/>
              </a:lnSpc>
              <a:defRPr/>
            </a:pPr>
            <a:r>
              <a:rPr lang="en-US" altLang="x-none" i="1" dirty="0">
                <a:latin typeface="Arial" charset="0"/>
                <a:ea typeface="ＭＳ Ｐゴシック" charset="-128"/>
              </a:rPr>
              <a:t>	</a:t>
            </a:r>
            <a:r>
              <a:rPr lang="en-US" altLang="x-none" b="1" i="1" dirty="0">
                <a:latin typeface="Arial" charset="0"/>
                <a:ea typeface="ＭＳ Ｐゴシック" charset="-128"/>
              </a:rPr>
              <a:t>Residual phase (p. 596)</a:t>
            </a:r>
            <a:r>
              <a:rPr lang="en-US" altLang="x-none" i="1" dirty="0">
                <a:latin typeface="Arial" charset="0"/>
                <a:ea typeface="ＭＳ Ｐゴシック" charset="-128"/>
              </a:rPr>
              <a:t>: the predominant symptoms have disappeared or lessened considerably, and they may simply be withdrawn, have trouble concentrating, and generally lack motivation.</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58</a:t>
            </a:fld>
            <a:endParaRPr lang="en-US" dirty="0"/>
          </a:p>
        </p:txBody>
      </p:sp>
    </p:spTree>
    <p:extLst>
      <p:ext uri="{BB962C8B-B14F-4D97-AF65-F5344CB8AC3E}">
        <p14:creationId xmlns:p14="http://schemas.microsoft.com/office/powerpoint/2010/main" val="14270591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dirty="0">
                <a:latin typeface="Arial" pitchFamily="34" charset="0"/>
                <a:ea typeface="ＭＳ Ｐゴシック" pitchFamily="34" charset="-128"/>
              </a:rPr>
              <a:t>1) Some professionals prefer to classify symptoms into positive and negative categories versus using subtypes.</a:t>
            </a:r>
          </a:p>
          <a:p>
            <a:pPr defTabSz="457200">
              <a:lnSpc>
                <a:spcPct val="80000"/>
              </a:lnSpc>
            </a:pPr>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Positive symptoms involve the presence of maladaptive </a:t>
            </a:r>
            <a:r>
              <a:rPr lang="en-US" altLang="en-US" dirty="0" err="1">
                <a:latin typeface="Arial" pitchFamily="34" charset="0"/>
                <a:ea typeface="ＭＳ Ｐゴシック" pitchFamily="34" charset="-128"/>
              </a:rPr>
              <a:t>behaviour</a:t>
            </a:r>
            <a:r>
              <a:rPr lang="en-US" altLang="en-US" dirty="0">
                <a:latin typeface="Arial" pitchFamily="34" charset="0"/>
                <a:ea typeface="ＭＳ Ｐゴシック" pitchFamily="34" charset="-128"/>
              </a:rPr>
              <a:t>.</a:t>
            </a:r>
          </a:p>
          <a:p>
            <a:pPr defTabSz="457200">
              <a:lnSpc>
                <a:spcPct val="80000"/>
              </a:lnSpc>
            </a:pPr>
            <a:r>
              <a:rPr lang="en-US" altLang="en-US" dirty="0">
                <a:latin typeface="Arial" pitchFamily="34" charset="0"/>
                <a:ea typeface="ＭＳ Ｐゴシック" pitchFamily="34" charset="-128"/>
              </a:rPr>
              <a:t>	ii) Negative symptoms include absent or flat emotional reactions as well as lack of speech and motivation.</a:t>
            </a:r>
          </a:p>
          <a:p>
            <a:pPr defTabSz="457200">
              <a:lnSpc>
                <a:spcPct val="80000"/>
              </a:lnSpc>
            </a:pPr>
            <a:r>
              <a:rPr lang="en-US" altLang="en-US" dirty="0">
                <a:latin typeface="Arial" pitchFamily="34" charset="0"/>
                <a:ea typeface="ＭＳ Ｐゴシック" pitchFamily="34" charset="-128"/>
              </a:rPr>
              <a:t> </a:t>
            </a:r>
          </a:p>
          <a:p>
            <a:pPr defTabSz="457200">
              <a:lnSpc>
                <a:spcPct val="80000"/>
              </a:lnSpc>
            </a:pPr>
            <a:r>
              <a:rPr lang="en-US" altLang="en-US" dirty="0">
                <a:latin typeface="Arial" pitchFamily="34" charset="0"/>
                <a:ea typeface="ＭＳ Ｐゴシック" pitchFamily="34" charset="-128"/>
              </a:rPr>
              <a:t>	</a:t>
            </a:r>
            <a:r>
              <a:rPr lang="en-US" altLang="en-US" b="1" i="1" dirty="0">
                <a:latin typeface="Arial" pitchFamily="34" charset="0"/>
                <a:ea typeface="ＭＳ Ｐゴシック" pitchFamily="34" charset="-128"/>
              </a:rPr>
              <a:t>Positive symptoms (p. 596)</a:t>
            </a:r>
            <a:r>
              <a:rPr lang="en-US" altLang="en-US" i="1" dirty="0">
                <a:latin typeface="Arial" pitchFamily="34" charset="0"/>
                <a:ea typeface="ＭＳ Ｐゴシック" pitchFamily="34" charset="-128"/>
              </a:rPr>
              <a:t> refer the presence of maladaptive </a:t>
            </a:r>
            <a:r>
              <a:rPr lang="en-US" altLang="en-US" i="1" dirty="0" err="1">
                <a:latin typeface="Arial" pitchFamily="34" charset="0"/>
                <a:ea typeface="ＭＳ Ｐゴシック" pitchFamily="34" charset="-128"/>
              </a:rPr>
              <a:t>behaviours</a:t>
            </a:r>
            <a:r>
              <a:rPr lang="en-US" altLang="en-US" i="1" dirty="0">
                <a:latin typeface="Arial" pitchFamily="34" charset="0"/>
                <a:ea typeface="ＭＳ Ｐゴシック" pitchFamily="34" charset="-128"/>
              </a:rPr>
              <a:t>, such as confused and paranoid thinking, and inappropriate emotional reactions.</a:t>
            </a:r>
            <a:endParaRPr lang="en-US" altLang="en-US" dirty="0">
              <a:latin typeface="Arial" pitchFamily="34" charset="0"/>
              <a:ea typeface="ＭＳ Ｐゴシック" pitchFamily="34" charset="-128"/>
            </a:endParaRPr>
          </a:p>
          <a:p>
            <a:pPr defTabSz="457200">
              <a:lnSpc>
                <a:spcPct val="80000"/>
              </a:lnSpc>
            </a:pPr>
            <a:r>
              <a:rPr lang="en-US" altLang="en-US" i="1" dirty="0">
                <a:latin typeface="Arial" pitchFamily="34" charset="0"/>
                <a:ea typeface="ＭＳ Ｐゴシック" pitchFamily="34" charset="-128"/>
              </a:rPr>
              <a:t> </a:t>
            </a:r>
            <a:endParaRPr lang="en-US" altLang="en-US" dirty="0">
              <a:latin typeface="Arial" pitchFamily="34" charset="0"/>
              <a:ea typeface="ＭＳ Ｐゴシック" pitchFamily="34" charset="-128"/>
            </a:endParaRPr>
          </a:p>
          <a:p>
            <a:pPr defTabSz="457200">
              <a:lnSpc>
                <a:spcPct val="80000"/>
              </a:lnSpc>
            </a:pPr>
            <a:r>
              <a:rPr lang="en-US" altLang="en-US" i="1" dirty="0">
                <a:latin typeface="Arial" pitchFamily="34" charset="0"/>
                <a:ea typeface="ＭＳ Ｐゴシック" pitchFamily="34" charset="-128"/>
              </a:rPr>
              <a:t>	</a:t>
            </a:r>
            <a:r>
              <a:rPr lang="en-US" altLang="en-US" b="1" i="1" dirty="0">
                <a:latin typeface="Arial" pitchFamily="34" charset="0"/>
                <a:ea typeface="ＭＳ Ｐゴシック" pitchFamily="34" charset="-128"/>
              </a:rPr>
              <a:t>Negative symptoms (p. 596)</a:t>
            </a:r>
            <a:r>
              <a:rPr lang="en-US" altLang="en-US" i="1" dirty="0">
                <a:latin typeface="Arial" pitchFamily="34" charset="0"/>
                <a:ea typeface="ＭＳ Ｐゴシック" pitchFamily="34" charset="-128"/>
              </a:rPr>
              <a:t> involve the absence of adaptive </a:t>
            </a:r>
            <a:r>
              <a:rPr lang="en-US" altLang="en-US" i="1" dirty="0" err="1">
                <a:latin typeface="Arial" pitchFamily="34" charset="0"/>
                <a:ea typeface="ＭＳ Ｐゴシック" pitchFamily="34" charset="-128"/>
              </a:rPr>
              <a:t>behaviour</a:t>
            </a:r>
            <a:r>
              <a:rPr lang="en-US" altLang="en-US" i="1" dirty="0">
                <a:latin typeface="Arial" pitchFamily="34" charset="0"/>
                <a:ea typeface="ＭＳ Ｐゴシック" pitchFamily="34" charset="-128"/>
              </a:rPr>
              <a:t>, such as absent or flat emotional reactions, lack of interacting with others in a social setting, and lack of motivation.</a:t>
            </a:r>
            <a:endParaRPr lang="en-US" altLang="en-US" dirty="0">
              <a:latin typeface="Arial" pitchFamily="34" charset="0"/>
              <a:ea typeface="ＭＳ Ｐゴシック" pitchFamily="34" charset="-128"/>
            </a:endParaRPr>
          </a:p>
          <a:p>
            <a:pPr defTabSz="457200">
              <a:lnSpc>
                <a:spcPct val="70000"/>
              </a:lnSpc>
            </a:pPr>
            <a:endParaRPr lang="en-US" altLang="en-US" dirty="0">
              <a:latin typeface="Arial" pitchFamily="34" charset="0"/>
              <a:ea typeface="ＭＳ Ｐゴシック" pitchFamily="34" charset="-128"/>
            </a:endParaRPr>
          </a:p>
          <a:p>
            <a:pPr defTabSz="457200">
              <a:lnSpc>
                <a:spcPct val="70000"/>
              </a:lnSpc>
            </a:pPr>
            <a:r>
              <a:rPr lang="en-US" altLang="en-US" dirty="0">
                <a:latin typeface="Arial" pitchFamily="34" charset="0"/>
                <a:ea typeface="ＭＳ Ｐゴシック" pitchFamily="34" charset="-128"/>
              </a:rPr>
              <a:t> 2) Common positive symptoms include hallucinations and delusions.</a:t>
            </a:r>
          </a:p>
          <a:p>
            <a:pPr defTabSz="457200">
              <a:lnSpc>
                <a:spcPct val="70000"/>
              </a:lnSpc>
            </a:pPr>
            <a:r>
              <a:rPr lang="en-US" altLang="en-US" dirty="0">
                <a:latin typeface="Arial" pitchFamily="34" charset="0"/>
                <a:ea typeface="ＭＳ Ｐゴシック" pitchFamily="34" charset="-128"/>
              </a:rPr>
              <a:t> </a:t>
            </a:r>
          </a:p>
          <a:p>
            <a:pPr defTabSz="457200">
              <a:lnSpc>
                <a:spcPct val="70000"/>
              </a:lnSpc>
            </a:pPr>
            <a:r>
              <a:rPr lang="en-US" altLang="en-US" dirty="0">
                <a:latin typeface="Arial" pitchFamily="34" charset="0"/>
                <a:ea typeface="ＭＳ Ｐゴシック" pitchFamily="34" charset="-128"/>
              </a:rPr>
              <a:t>	</a:t>
            </a:r>
            <a:r>
              <a:rPr lang="en-US" altLang="en-US" b="1" i="1" dirty="0">
                <a:latin typeface="Arial" pitchFamily="34" charset="0"/>
                <a:ea typeface="ＭＳ Ｐゴシック" pitchFamily="34" charset="-128"/>
              </a:rPr>
              <a:t>Hallucinations (p. 596)</a:t>
            </a:r>
            <a:r>
              <a:rPr lang="en-US" altLang="en-US" i="1" dirty="0">
                <a:latin typeface="Arial" pitchFamily="34" charset="0"/>
                <a:ea typeface="ＭＳ Ｐゴシック" pitchFamily="34" charset="-128"/>
              </a:rPr>
              <a:t> are alterations in perception, such that a person hears, sees, smells, feels, or tastes something that does not actually exist, except in that person’s own mind. </a:t>
            </a:r>
          </a:p>
          <a:p>
            <a:pPr defTabSz="457200">
              <a:lnSpc>
                <a:spcPct val="70000"/>
              </a:lnSpc>
            </a:pPr>
            <a:endParaRPr lang="en-US" altLang="en-US" dirty="0">
              <a:latin typeface="Arial" pitchFamily="34" charset="0"/>
              <a:ea typeface="ＭＳ Ｐゴシック" pitchFamily="34" charset="-128"/>
            </a:endParaRPr>
          </a:p>
          <a:p>
            <a:pPr defTabSz="457200">
              <a:lnSpc>
                <a:spcPct val="70000"/>
              </a:lnSpc>
            </a:pPr>
            <a:r>
              <a:rPr lang="en-US" altLang="en-US" i="1" dirty="0">
                <a:latin typeface="Arial" pitchFamily="34" charset="0"/>
                <a:ea typeface="ＭＳ Ｐゴシック" pitchFamily="34" charset="-128"/>
              </a:rPr>
              <a:t>	</a:t>
            </a:r>
            <a:r>
              <a:rPr lang="en-US" altLang="en-US" b="1" i="1" dirty="0">
                <a:latin typeface="Arial" pitchFamily="34" charset="0"/>
                <a:ea typeface="ＭＳ Ｐゴシック" pitchFamily="34" charset="-128"/>
              </a:rPr>
              <a:t>Delusions (p. 596)</a:t>
            </a:r>
            <a:r>
              <a:rPr lang="en-US" altLang="en-US" i="1" dirty="0">
                <a:latin typeface="Arial" pitchFamily="34" charset="0"/>
                <a:ea typeface="ＭＳ Ｐゴシック" pitchFamily="34" charset="-128"/>
              </a:rPr>
              <a:t> are beliefs that are not based on or well integrated with reality.</a:t>
            </a:r>
            <a:r>
              <a:rPr lang="en-US" altLang="en-US" dirty="0">
                <a:latin typeface="Arial" pitchFamily="34" charset="0"/>
                <a:ea typeface="ＭＳ Ｐゴシック" pitchFamily="34" charset="-128"/>
              </a:rPr>
              <a:t> </a:t>
            </a:r>
          </a:p>
          <a:p>
            <a:pPr defTabSz="457200">
              <a:lnSpc>
                <a:spcPct val="70000"/>
              </a:lnSpc>
            </a:pPr>
            <a:r>
              <a:rPr lang="en-US" altLang="en-US" dirty="0">
                <a:latin typeface="Arial" pitchFamily="34" charset="0"/>
                <a:ea typeface="ＭＳ Ｐゴシック" pitchFamily="34" charset="-128"/>
              </a:rPr>
              <a:t>	</a:t>
            </a:r>
          </a:p>
          <a:p>
            <a:pPr defTabSz="457200">
              <a:lnSpc>
                <a:spcPct val="70000"/>
              </a:lnSpc>
            </a:pPr>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For example, a person with schizophrenia may have a </a:t>
            </a:r>
            <a:r>
              <a:rPr lang="en-US" altLang="en-US" i="1" dirty="0">
                <a:latin typeface="Arial" pitchFamily="34" charset="0"/>
                <a:ea typeface="ＭＳ Ｐゴシック" pitchFamily="34" charset="-128"/>
              </a:rPr>
              <a:t>delusion of grandeur</a:t>
            </a:r>
            <a:r>
              <a:rPr lang="en-US" altLang="en-US" dirty="0">
                <a:latin typeface="Arial" pitchFamily="34" charset="0"/>
                <a:ea typeface="ＭＳ Ｐゴシック" pitchFamily="34" charset="-128"/>
              </a:rPr>
              <a:t>, believing that he is Jesus, the Pope, or the President.</a:t>
            </a:r>
          </a:p>
          <a:p>
            <a:pPr defTabSz="457200">
              <a:lnSpc>
                <a:spcPct val="80000"/>
              </a:lnSpc>
            </a:pPr>
            <a:endParaRPr lang="en-US" altLang="en-US" dirty="0">
              <a:latin typeface="Arial" pitchFamily="34" charset="0"/>
              <a:ea typeface="ＭＳ Ｐゴシック" pitchFamily="34" charset="-128"/>
            </a:endParaRPr>
          </a:p>
          <a:p>
            <a:pPr defTabSz="457200">
              <a:lnSpc>
                <a:spcPct val="80000"/>
              </a:lnSpc>
            </a:pPr>
            <a:r>
              <a:rPr lang="en-US" altLang="en-US" dirty="0">
                <a:latin typeface="Arial" pitchFamily="34" charset="0"/>
                <a:ea typeface="ＭＳ Ｐゴシック" pitchFamily="34" charset="-128"/>
              </a:rPr>
              <a:t>3) In addition to hallucinations and delusions, individuals with schizophrenia often have disorganized </a:t>
            </a:r>
            <a:r>
              <a:rPr lang="en-US" altLang="en-US" dirty="0" err="1">
                <a:latin typeface="Arial" pitchFamily="34" charset="0"/>
                <a:ea typeface="ＭＳ Ｐゴシック" pitchFamily="34" charset="-128"/>
              </a:rPr>
              <a:t>behaviour</a:t>
            </a:r>
            <a:r>
              <a:rPr lang="en-US" altLang="en-US" dirty="0">
                <a:latin typeface="Arial" pitchFamily="34" charset="0"/>
                <a:ea typeface="ＭＳ Ｐゴシック" pitchFamily="34" charset="-128"/>
              </a:rPr>
              <a:t>.</a:t>
            </a:r>
          </a:p>
          <a:p>
            <a:pPr defTabSz="457200">
              <a:lnSpc>
                <a:spcPct val="80000"/>
              </a:lnSpc>
            </a:pPr>
            <a:endParaRPr lang="en-US" altLang="en-US" dirty="0">
              <a:latin typeface="Arial" pitchFamily="34" charset="0"/>
              <a:ea typeface="ＭＳ Ｐゴシック" pitchFamily="34" charset="-128"/>
            </a:endParaRPr>
          </a:p>
          <a:p>
            <a:pPr defTabSz="457200">
              <a:lnSpc>
                <a:spcPct val="80000"/>
              </a:lnSpc>
            </a:pPr>
            <a:r>
              <a:rPr lang="en-US" altLang="en-US" dirty="0">
                <a:latin typeface="Arial" pitchFamily="34" charset="0"/>
                <a:ea typeface="ＭＳ Ｐゴシック" pitchFamily="34" charset="-128"/>
              </a:rPr>
              <a:t>	</a:t>
            </a:r>
            <a:r>
              <a:rPr lang="en-US" altLang="en-US" b="1" i="1" dirty="0">
                <a:latin typeface="Arial" pitchFamily="34" charset="0"/>
                <a:ea typeface="ＭＳ Ｐゴシック" pitchFamily="34" charset="-128"/>
              </a:rPr>
              <a:t>Disorganized </a:t>
            </a:r>
            <a:r>
              <a:rPr lang="en-US" altLang="en-US" b="1" i="1" dirty="0" err="1">
                <a:latin typeface="Arial" pitchFamily="34" charset="0"/>
                <a:ea typeface="ＭＳ Ｐゴシック" pitchFamily="34" charset="-128"/>
              </a:rPr>
              <a:t>behaviour</a:t>
            </a:r>
            <a:r>
              <a:rPr lang="en-US" altLang="en-US" b="1" i="1" dirty="0">
                <a:latin typeface="Arial" pitchFamily="34" charset="0"/>
                <a:ea typeface="ＭＳ Ｐゴシック" pitchFamily="34" charset="-128"/>
              </a:rPr>
              <a:t> (p. 597)</a:t>
            </a:r>
            <a:r>
              <a:rPr lang="en-US" altLang="en-US" i="1" dirty="0">
                <a:latin typeface="Arial" pitchFamily="34" charset="0"/>
                <a:ea typeface="ＭＳ Ｐゴシック" pitchFamily="34" charset="-128"/>
              </a:rPr>
              <a:t> describes the considerable difficulty people with schizophrenia may have completing the tasks of everyday life—cooking, taking care of one’s hygiene, socializing.</a:t>
            </a:r>
          </a:p>
          <a:p>
            <a:pPr defTabSz="457200">
              <a:lnSpc>
                <a:spcPct val="80000"/>
              </a:lnSpc>
            </a:pPr>
            <a:endParaRPr lang="en-US" altLang="en-US" dirty="0">
              <a:latin typeface="Arial" pitchFamily="34" charset="0"/>
              <a:ea typeface="ＭＳ Ｐゴシック" pitchFamily="34" charset="-128"/>
            </a:endParaRPr>
          </a:p>
          <a:p>
            <a:pPr defTabSz="457200">
              <a:lnSpc>
                <a:spcPct val="80000"/>
              </a:lnSpc>
            </a:pPr>
            <a:r>
              <a:rPr lang="en-US" altLang="en-US" dirty="0">
                <a:latin typeface="Arial" pitchFamily="34" charset="0"/>
                <a:ea typeface="ＭＳ Ｐゴシック" pitchFamily="34" charset="-128"/>
              </a:rPr>
              <a:t>4) Individuals with schizophrenia experience several problems with cognitive functioning.</a:t>
            </a:r>
          </a:p>
          <a:p>
            <a:pPr defTabSz="457200">
              <a:lnSpc>
                <a:spcPct val="80000"/>
              </a:lnSpc>
            </a:pPr>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Working memory is impaired most likely due to significant neurological decline found in patients with schizophrenia.</a:t>
            </a:r>
          </a:p>
          <a:p>
            <a:pPr defTabSz="457200">
              <a:lnSpc>
                <a:spcPct val="80000"/>
              </a:lnSpc>
            </a:pPr>
            <a:r>
              <a:rPr lang="en-US" altLang="en-US" dirty="0">
                <a:latin typeface="Arial" pitchFamily="34" charset="0"/>
                <a:ea typeface="ＭＳ Ｐゴシック" pitchFamily="34" charset="-128"/>
              </a:rPr>
              <a:t>		a) This likely explains, in part, the disorganized thoughts and speech characteristic of schizophrenia.</a:t>
            </a:r>
          </a:p>
          <a:p>
            <a:pPr defTabSz="457200">
              <a:lnSpc>
                <a:spcPct val="80000"/>
              </a:lnSpc>
            </a:pPr>
            <a:r>
              <a:rPr lang="en-US" altLang="en-US" dirty="0">
                <a:latin typeface="Arial" pitchFamily="34" charset="0"/>
                <a:ea typeface="ＭＳ Ｐゴシック" pitchFamily="34" charset="-128"/>
              </a:rPr>
              <a:t> </a:t>
            </a:r>
          </a:p>
          <a:p>
            <a:pPr defTabSz="457200">
              <a:lnSpc>
                <a:spcPct val="80000"/>
              </a:lnSpc>
            </a:pPr>
            <a:r>
              <a:rPr lang="en-US" altLang="en-US" dirty="0">
                <a:latin typeface="Arial" pitchFamily="34" charset="0"/>
                <a:ea typeface="ＭＳ Ｐゴシック" pitchFamily="34" charset="-128"/>
              </a:rPr>
              <a:t>5) Social interaction is difficult for many people with schizophrenia.</a:t>
            </a:r>
          </a:p>
          <a:p>
            <a:pPr defTabSz="457200">
              <a:lnSpc>
                <a:spcPct val="80000"/>
              </a:lnSpc>
            </a:pPr>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They have difficulty reasoning about social situations and show relatively poor social adjustment.</a:t>
            </a:r>
          </a:p>
          <a:p>
            <a:pPr defTabSz="457200">
              <a:lnSpc>
                <a:spcPct val="80000"/>
              </a:lnSpc>
            </a:pPr>
            <a:r>
              <a:rPr lang="en-US" altLang="en-US" dirty="0">
                <a:latin typeface="Arial" pitchFamily="34" charset="0"/>
                <a:ea typeface="ＭＳ Ｐゴシック" pitchFamily="34" charset="-128"/>
              </a:rPr>
              <a:t>	ii) Their emotional expressions and ability to react to the emotions of others may be impaired.</a:t>
            </a:r>
          </a:p>
          <a:p>
            <a:pPr defTabSz="457200">
              <a:lnSpc>
                <a:spcPct val="80000"/>
              </a:lnSpc>
            </a:pPr>
            <a:r>
              <a:rPr lang="en-US" altLang="en-US" dirty="0">
                <a:latin typeface="Arial" pitchFamily="34" charset="0"/>
                <a:ea typeface="ＭＳ Ｐゴシック" pitchFamily="34" charset="-128"/>
              </a:rPr>
              <a:t>		a) For example, people with schizophrenia may have a neutral masklike expression on their faces, and show little responses to smiles or other expressions from others.</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59</a:t>
            </a:fld>
            <a:endParaRPr lang="en-US" dirty="0"/>
          </a:p>
        </p:txBody>
      </p:sp>
    </p:spTree>
    <p:extLst>
      <p:ext uri="{BB962C8B-B14F-4D97-AF65-F5344CB8AC3E}">
        <p14:creationId xmlns:p14="http://schemas.microsoft.com/office/powerpoint/2010/main" val="332075122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70000"/>
              </a:lnSpc>
            </a:pPr>
            <a:r>
              <a:rPr lang="en-US" altLang="en-US" dirty="0">
                <a:latin typeface="Arial" pitchFamily="34" charset="0"/>
                <a:ea typeface="ＭＳ Ｐゴシック" pitchFamily="34" charset="-128"/>
              </a:rPr>
              <a:t>1) Symptoms of schizophrenia cluster into different patterns, which professionals subtype into the following disorders. These subtypes were dropped from official practice in 2013 (at least, according to the DSM-5), but they are still commonly used:</a:t>
            </a:r>
          </a:p>
          <a:p>
            <a:pPr lvl="0" defTabSz="457200">
              <a:lnSpc>
                <a:spcPct val="70000"/>
              </a:lnSpc>
              <a:defRPr/>
            </a:pPr>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a:t>
            </a:r>
            <a:r>
              <a:rPr lang="en-US" altLang="en-US" b="1" i="1" dirty="0">
                <a:latin typeface="Arial" pitchFamily="34" charset="0"/>
                <a:ea typeface="ＭＳ Ｐゴシック" pitchFamily="34" charset="-128"/>
              </a:rPr>
              <a:t>Paranoid schizophrenia (p. 598)</a:t>
            </a:r>
            <a:r>
              <a:rPr lang="en-US" altLang="en-US" i="1" dirty="0">
                <a:latin typeface="Arial" pitchFamily="34" charset="0"/>
                <a:ea typeface="ＭＳ Ｐゴシック" pitchFamily="34" charset="-128"/>
              </a:rPr>
              <a:t>: symptoms include delusional beliefs that one is being followed, watched, or persecuted, and may also include delusions of grandeur </a:t>
            </a:r>
            <a:r>
              <a:rPr lang="en-CA" i="1" dirty="0"/>
              <a:t>or the belief that one has some secret, insight, power, or some other characteristic that makes one particularly special. </a:t>
            </a:r>
            <a:r>
              <a:rPr lang="en-US" altLang="en-US" i="1" dirty="0">
                <a:latin typeface="Arial" pitchFamily="34" charset="0"/>
                <a:ea typeface="ＭＳ Ｐゴシック" pitchFamily="34" charset="-128"/>
              </a:rPr>
              <a:t>.</a:t>
            </a:r>
          </a:p>
          <a:p>
            <a:pPr defTabSz="457200">
              <a:lnSpc>
                <a:spcPct val="70000"/>
              </a:lnSpc>
            </a:pPr>
            <a:r>
              <a:rPr lang="en-US" altLang="en-US" dirty="0">
                <a:latin typeface="Arial" pitchFamily="34" charset="0"/>
                <a:ea typeface="ＭＳ Ｐゴシック" pitchFamily="34" charset="-128"/>
              </a:rPr>
              <a:t>	ii) </a:t>
            </a:r>
            <a:r>
              <a:rPr lang="en-US" altLang="en-US" b="1" i="1" dirty="0">
                <a:latin typeface="Arial" pitchFamily="34" charset="0"/>
                <a:ea typeface="ＭＳ Ｐゴシック" pitchFamily="34" charset="-128"/>
              </a:rPr>
              <a:t>Disorganized schizophrenia (p. 598)</a:t>
            </a:r>
            <a:r>
              <a:rPr lang="en-US" altLang="en-US" i="1" dirty="0">
                <a:latin typeface="Arial" pitchFamily="34" charset="0"/>
                <a:ea typeface="ＭＳ Ｐゴシック" pitchFamily="34" charset="-128"/>
              </a:rPr>
              <a:t>: symptoms include thoughts, speech, </a:t>
            </a:r>
            <a:r>
              <a:rPr lang="en-US" altLang="en-US" i="1" dirty="0" err="1">
                <a:latin typeface="Arial" pitchFamily="34" charset="0"/>
                <a:ea typeface="ＭＳ Ｐゴシック" pitchFamily="34" charset="-128"/>
              </a:rPr>
              <a:t>behaviour</a:t>
            </a:r>
            <a:r>
              <a:rPr lang="en-US" altLang="en-US" i="1" dirty="0">
                <a:latin typeface="Arial" pitchFamily="34" charset="0"/>
                <a:ea typeface="ＭＳ Ｐゴシック" pitchFamily="34" charset="-128"/>
              </a:rPr>
              <a:t>, and emotion that are poorly integrated and incoherent. </a:t>
            </a:r>
          </a:p>
          <a:p>
            <a:pPr defTabSz="457200">
              <a:lnSpc>
                <a:spcPct val="70000"/>
              </a:lnSpc>
            </a:pPr>
            <a:r>
              <a:rPr lang="en-US" altLang="en-US" dirty="0">
                <a:latin typeface="Arial" pitchFamily="34" charset="0"/>
                <a:ea typeface="ＭＳ Ｐゴシック" pitchFamily="34" charset="-128"/>
              </a:rPr>
              <a:t>		a) People with disorganized schizophrenia may also show inappropriate, unpredictable mannerisms.</a:t>
            </a:r>
          </a:p>
          <a:p>
            <a:pPr defTabSz="457200">
              <a:lnSpc>
                <a:spcPct val="70000"/>
              </a:lnSpc>
            </a:pPr>
            <a:r>
              <a:rPr lang="en-US" altLang="en-US" dirty="0">
                <a:latin typeface="Arial" pitchFamily="34" charset="0"/>
                <a:ea typeface="ＭＳ Ｐゴシック" pitchFamily="34" charset="-128"/>
              </a:rPr>
              <a:t>	iii) </a:t>
            </a:r>
            <a:r>
              <a:rPr lang="en-US" altLang="en-US" b="1" i="1" dirty="0">
                <a:latin typeface="Arial" pitchFamily="34" charset="0"/>
                <a:ea typeface="ＭＳ Ｐゴシック" pitchFamily="34" charset="-128"/>
              </a:rPr>
              <a:t>Catatonic schizophrenia (p. 598)</a:t>
            </a:r>
            <a:r>
              <a:rPr lang="en-US" altLang="en-US" i="1" dirty="0">
                <a:latin typeface="Arial" pitchFamily="34" charset="0"/>
                <a:ea typeface="ＭＳ Ｐゴシック" pitchFamily="34" charset="-128"/>
              </a:rPr>
              <a:t>: symptoms include episodes in which a person remains mute and immobile—sometimes in bizarre positions—for extended periods.</a:t>
            </a:r>
            <a:r>
              <a:rPr lang="en-US" altLang="en-US" dirty="0">
                <a:latin typeface="Arial" pitchFamily="34" charset="0"/>
                <a:ea typeface="ＭＳ Ｐゴシック" pitchFamily="34" charset="-128"/>
              </a:rPr>
              <a:t> </a:t>
            </a:r>
          </a:p>
          <a:p>
            <a:pPr defTabSz="457200">
              <a:lnSpc>
                <a:spcPct val="70000"/>
              </a:lnSpc>
            </a:pPr>
            <a:r>
              <a:rPr lang="en-US" altLang="en-US" dirty="0">
                <a:latin typeface="Arial" pitchFamily="34" charset="0"/>
                <a:ea typeface="ＭＳ Ｐゴシック" pitchFamily="34" charset="-128"/>
              </a:rPr>
              <a:t>		a) Individuals may also exhibit repetitive, purposeless movements.</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60</a:t>
            </a:fld>
            <a:endParaRPr lang="en-US" dirty="0"/>
          </a:p>
        </p:txBody>
      </p:sp>
    </p:spTree>
    <p:extLst>
      <p:ext uri="{BB962C8B-B14F-4D97-AF65-F5344CB8AC3E}">
        <p14:creationId xmlns:p14="http://schemas.microsoft.com/office/powerpoint/2010/main" val="57636307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1) There are a number of myths surrounding schizophrenia.</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Some people believe the disorder involves a “split personality,” but that is actually dissociative identity disorder (DID) (Module 15.2).</a:t>
            </a:r>
          </a:p>
          <a:p>
            <a:pPr defTabSz="457200"/>
            <a:r>
              <a:rPr lang="en-US" altLang="en-US" dirty="0">
                <a:latin typeface="Arial" pitchFamily="34" charset="0"/>
                <a:ea typeface="ＭＳ Ｐゴシック" pitchFamily="34" charset="-128"/>
              </a:rPr>
              <a:t>	ii) Others believe “madness” goes along with genius.</a:t>
            </a:r>
          </a:p>
          <a:p>
            <a:pPr defTabSz="457200"/>
            <a:r>
              <a:rPr lang="en-US" altLang="en-US" dirty="0">
                <a:latin typeface="Arial" pitchFamily="34" charset="0"/>
                <a:ea typeface="ＭＳ Ｐゴシック" pitchFamily="34" charset="-128"/>
              </a:rPr>
              <a:t>	iii) There is also a belief that those with schizophrenia are dangerous.</a:t>
            </a: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2) One reason these myths persist is due to high-profile cases:</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Ted Kaczynski, known as the “Unabomber,” was a math genius who sent mail bombs to prominent researchers at various universities.</a:t>
            </a:r>
          </a:p>
          <a:p>
            <a:pPr defTabSz="457200"/>
            <a:r>
              <a:rPr lang="en-US" altLang="en-US" dirty="0">
                <a:latin typeface="Arial" pitchFamily="34" charset="0"/>
                <a:ea typeface="ＭＳ Ｐゴシック" pitchFamily="34" charset="-128"/>
              </a:rPr>
              <a:t>	ii) John Nash is another math genius who peacefully works at Princeton University.</a:t>
            </a:r>
          </a:p>
          <a:p>
            <a:pPr defTabSz="457200"/>
            <a:r>
              <a:rPr lang="en-US" altLang="en-US" dirty="0">
                <a:latin typeface="Arial" pitchFamily="34" charset="0"/>
                <a:ea typeface="ＭＳ Ｐゴシック" pitchFamily="34" charset="-128"/>
              </a:rPr>
              <a:t>		a) The film </a:t>
            </a:r>
            <a:r>
              <a:rPr lang="en-US" altLang="en-US" i="1" dirty="0">
                <a:latin typeface="Arial" pitchFamily="34" charset="0"/>
                <a:ea typeface="ＭＳ Ｐゴシック" pitchFamily="34" charset="-128"/>
              </a:rPr>
              <a:t>A Beautiful Mind</a:t>
            </a:r>
            <a:r>
              <a:rPr lang="en-US" altLang="en-US" dirty="0">
                <a:latin typeface="Arial" pitchFamily="34" charset="0"/>
                <a:ea typeface="ＭＳ Ｐゴシック" pitchFamily="34" charset="-128"/>
              </a:rPr>
              <a:t> is based on his life story.</a:t>
            </a: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3) However, most people with schizophrenia score slightly below average on IQ tests.</a:t>
            </a: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4) Also, few individuals with schizophrenia commit offenses even approaching the level of violence committed by Kaczynski.</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Violence that is committed is usually fueled by substance abuse and other factors unrelated to the illness.</a:t>
            </a:r>
          </a:p>
          <a:p>
            <a:pPr defTabSz="457200"/>
            <a:r>
              <a:rPr lang="en-US" altLang="en-US" dirty="0">
                <a:latin typeface="Arial" pitchFamily="34" charset="0"/>
                <a:ea typeface="ＭＳ Ｐゴシック" pitchFamily="34" charset="-128"/>
              </a:rPr>
              <a:t>	ii) It is more likely that people with mental illness will be </a:t>
            </a:r>
            <a:r>
              <a:rPr lang="en-US" altLang="en-US" i="1" dirty="0">
                <a:latin typeface="Arial" pitchFamily="34" charset="0"/>
                <a:ea typeface="ＭＳ Ｐゴシック" pitchFamily="34" charset="-128"/>
              </a:rPr>
              <a:t>victims</a:t>
            </a:r>
            <a:r>
              <a:rPr lang="en-US" altLang="en-US" dirty="0">
                <a:latin typeface="Arial" pitchFamily="34" charset="0"/>
                <a:ea typeface="ＭＳ Ｐゴシック" pitchFamily="34" charset="-128"/>
              </a:rPr>
              <a:t> of crime—approximately 10 times more likely than non-mentally ill people.</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61</a:t>
            </a:fld>
            <a:endParaRPr lang="en-US" dirty="0"/>
          </a:p>
        </p:txBody>
      </p:sp>
    </p:spTree>
    <p:extLst>
      <p:ext uri="{BB962C8B-B14F-4D97-AF65-F5344CB8AC3E}">
        <p14:creationId xmlns:p14="http://schemas.microsoft.com/office/powerpoint/2010/main" val="283207265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latin typeface="Arial" pitchFamily="34" charset="0"/>
                <a:ea typeface="ＭＳ Ｐゴシック" pitchFamily="34" charset="-128"/>
              </a:rPr>
              <a:t>1) Studies using twin, adoption, and family history methods have shown that as genetic relatedness increases, the chance that a relative of a person with schizophrenia will also develop the disorder increases (Figure 15.13).</a:t>
            </a:r>
          </a:p>
          <a:p>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For example, if one identical twin has schizophrenia, the other twin has a 25% to 50% chance of developing it.</a:t>
            </a:r>
          </a:p>
          <a:p>
            <a:r>
              <a:rPr lang="en-US" altLang="en-US" dirty="0">
                <a:latin typeface="Arial" pitchFamily="34" charset="0"/>
                <a:ea typeface="ＭＳ Ｐゴシック" pitchFamily="34" charset="-128"/>
              </a:rPr>
              <a:t>	ii) Dizygotic (fraternal) twins have a 10% to 17% chance.</a:t>
            </a:r>
          </a:p>
          <a:p>
            <a:r>
              <a:rPr lang="en-US" altLang="en-US" dirty="0">
                <a:latin typeface="Arial" pitchFamily="34" charset="0"/>
                <a:ea typeface="ＭＳ Ｐゴシック" pitchFamily="34" charset="-128"/>
              </a:rPr>
              <a:t> </a:t>
            </a:r>
          </a:p>
          <a:p>
            <a:pPr lvl="0">
              <a:defRPr/>
            </a:pPr>
            <a:r>
              <a:rPr lang="en-US" altLang="en-US" dirty="0">
                <a:latin typeface="Arial" pitchFamily="34" charset="0"/>
                <a:ea typeface="ＭＳ Ｐゴシック" pitchFamily="34" charset="-128"/>
              </a:rPr>
              <a:t>2) Technological advances and the data from the Human Genome Project </a:t>
            </a:r>
            <a:r>
              <a:rPr lang="en-CA" dirty="0"/>
              <a:t>have provided researchers with a powerful tool in their search for the genes linked with schizophrenia.</a:t>
            </a:r>
          </a:p>
          <a:p>
            <a:pPr lvl="0">
              <a:defRPr/>
            </a:pPr>
            <a:r>
              <a:rPr lang="en-CA" dirty="0"/>
              <a:t>	</a:t>
            </a:r>
            <a:r>
              <a:rPr lang="en-CA" dirty="0" err="1"/>
              <a:t>i</a:t>
            </a:r>
            <a:r>
              <a:rPr lang="en-CA" dirty="0"/>
              <a:t>) A recent study of 37 000 people with schizophrenia and 113 000 control participants identified 108 genes that are associated with this disorder!</a:t>
            </a:r>
          </a:p>
          <a:p>
            <a:pPr lvl="0">
              <a:defRPr/>
            </a:pPr>
            <a:r>
              <a:rPr lang="en-CA" dirty="0"/>
              <a:t>	ii) However, this study also noted something very interesting: a number of these genes were also associated with other psychological disorders, suggesting that some genes are related to neurodevelopmental impairments </a:t>
            </a:r>
            <a:r>
              <a:rPr lang="en-CA" i="1" dirty="0"/>
              <a:t>in general </a:t>
            </a:r>
            <a:r>
              <a:rPr lang="en-CA" dirty="0"/>
              <a:t>while others may be related to specific disorders.</a:t>
            </a:r>
          </a:p>
          <a:p>
            <a:pPr lvl="0">
              <a:defRPr/>
            </a:pPr>
            <a:r>
              <a:rPr lang="en-CA" dirty="0"/>
              <a:t>	iii) Although scientists are making incredible advances in their quest to understand the genetics of schizophrenia, much more research is needed before we will know which combinations of genes are associated with the various symptoms of this psychological disorder. </a:t>
            </a:r>
          </a:p>
          <a:p>
            <a:endParaRPr lang="en-CA" dirty="0"/>
          </a:p>
          <a:p>
            <a:r>
              <a:rPr lang="en-IN" dirty="0"/>
              <a:t>Long Description:</a:t>
            </a:r>
          </a:p>
          <a:p>
            <a:r>
              <a:rPr lang="en-IN" dirty="0"/>
              <a:t>The graph illustrates that the risk of schizophrenia increases with increased genetic similarity of an individual with the schizophrenic individual. Monozygotic twins and offspring of two schizophrenic parents are shown to be at high risk of schizophrenia. The x-axis shows percentage of lifetime risk of developing schizophrenia from 0 to 50 in increments of 10. The y-axis shows various genetic influences. The details of the graph are as follows:</a:t>
            </a:r>
          </a:p>
          <a:p>
            <a:endParaRPr lang="en-IN" dirty="0"/>
          </a:p>
          <a:p>
            <a:r>
              <a:rPr lang="en-IN" dirty="0"/>
              <a:t>• General population: 2 </a:t>
            </a:r>
          </a:p>
          <a:p>
            <a:r>
              <a:rPr lang="en-IN" dirty="0"/>
              <a:t>• Spouses of patients: 3</a:t>
            </a:r>
          </a:p>
          <a:p>
            <a:r>
              <a:rPr lang="en-IN" dirty="0"/>
              <a:t>• First cousins: 3</a:t>
            </a:r>
          </a:p>
          <a:p>
            <a:r>
              <a:rPr lang="en-IN" dirty="0"/>
              <a:t>• Uncles/Aunts: 3</a:t>
            </a:r>
          </a:p>
          <a:p>
            <a:r>
              <a:rPr lang="en-IN" dirty="0"/>
              <a:t>• Nephews/Nieces: 5 </a:t>
            </a:r>
          </a:p>
          <a:p>
            <a:r>
              <a:rPr lang="en-IN" dirty="0"/>
              <a:t>• Grandchildren: 6</a:t>
            </a:r>
          </a:p>
          <a:p>
            <a:r>
              <a:rPr lang="en-IN" dirty="0"/>
              <a:t>• Half siblings: 7</a:t>
            </a:r>
          </a:p>
          <a:p>
            <a:r>
              <a:rPr lang="en-IN" dirty="0"/>
              <a:t>• Children: 13</a:t>
            </a:r>
          </a:p>
          <a:p>
            <a:r>
              <a:rPr lang="en-IN" dirty="0"/>
              <a:t>• Siblings: 9</a:t>
            </a:r>
          </a:p>
          <a:p>
            <a:r>
              <a:rPr lang="en-IN" dirty="0"/>
              <a:t>• Siblings with one schizophrenic parent: 18</a:t>
            </a:r>
          </a:p>
          <a:p>
            <a:r>
              <a:rPr lang="en-IN" dirty="0"/>
              <a:t>• Dizygotic twins: 18</a:t>
            </a:r>
          </a:p>
          <a:p>
            <a:r>
              <a:rPr lang="en-IN" dirty="0"/>
              <a:t>• Parents: 7</a:t>
            </a:r>
          </a:p>
          <a:p>
            <a:r>
              <a:rPr lang="en-IN" dirty="0"/>
              <a:t>• Monozygotic twins: 49</a:t>
            </a:r>
          </a:p>
          <a:p>
            <a:r>
              <a:rPr lang="en-IN" dirty="0"/>
              <a:t>• Offspring of two schizophrenic parents: 46</a:t>
            </a:r>
            <a:endParaRPr lang="en-CA"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62</a:t>
            </a:fld>
            <a:endParaRPr lang="en-US" dirty="0"/>
          </a:p>
        </p:txBody>
      </p:sp>
    </p:spTree>
    <p:extLst>
      <p:ext uri="{BB962C8B-B14F-4D97-AF65-F5344CB8AC3E}">
        <p14:creationId xmlns:p14="http://schemas.microsoft.com/office/powerpoint/2010/main" val="249161212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dirty="0">
                <a:latin typeface="Arial" pitchFamily="34" charset="0"/>
                <a:ea typeface="ＭＳ Ｐゴシック" pitchFamily="34" charset="-128"/>
              </a:rPr>
              <a:t>1) One very noticeable difference between individuals with schizophrenia and individuals without schizophrenia is apparent in the size of the brain ventricles.</a:t>
            </a:r>
          </a:p>
          <a:p>
            <a:pPr defTabSz="457200">
              <a:lnSpc>
                <a:spcPct val="80000"/>
              </a:lnSpc>
            </a:pPr>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This is the fluid-filled spaces occurring within the core of the brain.</a:t>
            </a:r>
          </a:p>
          <a:p>
            <a:pPr defTabSz="457200">
              <a:lnSpc>
                <a:spcPct val="80000"/>
              </a:lnSpc>
            </a:pPr>
            <a:r>
              <a:rPr lang="en-US" altLang="en-US" dirty="0">
                <a:latin typeface="Arial" pitchFamily="34" charset="0"/>
                <a:ea typeface="ＭＳ Ｐゴシック" pitchFamily="34" charset="-128"/>
              </a:rPr>
              <a:t>	ii) People with schizophrenia have ventricular spaces that are 20% to 30% larger (Figure 15.14).</a:t>
            </a:r>
          </a:p>
          <a:p>
            <a:pPr defTabSz="457200">
              <a:lnSpc>
                <a:spcPct val="80000"/>
              </a:lnSpc>
            </a:pPr>
            <a:r>
              <a:rPr lang="en-US" altLang="en-US" dirty="0">
                <a:latin typeface="Arial" pitchFamily="34" charset="0"/>
                <a:ea typeface="ＭＳ Ｐゴシック" pitchFamily="34" charset="-128"/>
              </a:rPr>
              <a:t>		a) These larger spaces correspond to a loss of brain matter.</a:t>
            </a:r>
          </a:p>
          <a:p>
            <a:pPr defTabSz="457200">
              <a:lnSpc>
                <a:spcPct val="80000"/>
              </a:lnSpc>
            </a:pPr>
            <a:r>
              <a:rPr lang="en-US" altLang="en-US" dirty="0">
                <a:latin typeface="Arial" pitchFamily="34" charset="0"/>
                <a:ea typeface="ＭＳ Ｐゴシック" pitchFamily="34" charset="-128"/>
              </a:rPr>
              <a:t>	iii) The volume of the entire brain is reduced by roughly 2% in those with schizophrenia.</a:t>
            </a:r>
          </a:p>
          <a:p>
            <a:pPr defTabSz="457200">
              <a:lnSpc>
                <a:spcPct val="80000"/>
              </a:lnSpc>
            </a:pPr>
            <a:r>
              <a:rPr lang="en-US" altLang="en-US" dirty="0">
                <a:latin typeface="Arial" pitchFamily="34" charset="0"/>
                <a:ea typeface="ＭＳ Ｐゴシック" pitchFamily="34" charset="-128"/>
              </a:rPr>
              <a:t>		a) The reduced volume can be seen in structures such as the amygdala and hippocampus.</a:t>
            </a:r>
          </a:p>
          <a:p>
            <a:pPr defTabSz="457200">
              <a:lnSpc>
                <a:spcPct val="80000"/>
              </a:lnSpc>
            </a:pPr>
            <a:r>
              <a:rPr lang="en-US" altLang="en-US" dirty="0">
                <a:latin typeface="Arial" pitchFamily="34" charset="0"/>
                <a:ea typeface="ＭＳ Ｐゴシック" pitchFamily="34" charset="-128"/>
              </a:rPr>
              <a:t>		b) These anatomical changes do not </a:t>
            </a:r>
            <a:r>
              <a:rPr lang="en-US" altLang="en-US" i="1" dirty="0">
                <a:latin typeface="Arial" pitchFamily="34" charset="0"/>
                <a:ea typeface="ＭＳ Ｐゴシック" pitchFamily="34" charset="-128"/>
              </a:rPr>
              <a:t>cause</a:t>
            </a:r>
            <a:r>
              <a:rPr lang="en-US" altLang="en-US" dirty="0">
                <a:latin typeface="Arial" pitchFamily="34" charset="0"/>
                <a:ea typeface="ＭＳ Ｐゴシック" pitchFamily="34" charset="-128"/>
              </a:rPr>
              <a:t> schizophrenia; they just tend to occur in people with the disorder.</a:t>
            </a:r>
          </a:p>
          <a:p>
            <a:pPr defTabSz="457200">
              <a:lnSpc>
                <a:spcPct val="80000"/>
              </a:lnSpc>
            </a:pPr>
            <a:r>
              <a:rPr lang="en-US" altLang="en-US" dirty="0">
                <a:latin typeface="Arial" pitchFamily="34" charset="0"/>
                <a:ea typeface="ＭＳ Ｐゴシック" pitchFamily="34" charset="-128"/>
              </a:rPr>
              <a:t> </a:t>
            </a:r>
          </a:p>
          <a:p>
            <a:pPr defTabSz="457200">
              <a:lnSpc>
                <a:spcPct val="80000"/>
              </a:lnSpc>
            </a:pPr>
            <a:r>
              <a:rPr lang="en-US" altLang="en-US" dirty="0">
                <a:latin typeface="Arial" pitchFamily="34" charset="0"/>
                <a:ea typeface="ＭＳ Ｐゴシック" pitchFamily="34" charset="-128"/>
              </a:rPr>
              <a:t>2) The brains of those with schizophrenia also appear to operate differently.</a:t>
            </a:r>
          </a:p>
          <a:p>
            <a:pPr defTabSz="457200">
              <a:lnSpc>
                <a:spcPct val="80000"/>
              </a:lnSpc>
            </a:pPr>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They tend to have a lower level of activity in their frontal lobes.</a:t>
            </a:r>
          </a:p>
          <a:p>
            <a:pPr defTabSz="457200">
              <a:lnSpc>
                <a:spcPct val="80000"/>
              </a:lnSpc>
            </a:pPr>
            <a:r>
              <a:rPr lang="en-US" altLang="en-US" dirty="0">
                <a:latin typeface="Arial" pitchFamily="34" charset="0"/>
                <a:ea typeface="ＭＳ Ｐゴシック" pitchFamily="34" charset="-128"/>
              </a:rPr>
              <a:t>		a) Those with a long history of the illness show decreased activity when they are at a resting state or when their frontal lobes are activated by cognitive tasks.</a:t>
            </a:r>
          </a:p>
          <a:p>
            <a:pPr defTabSz="457200">
              <a:lnSpc>
                <a:spcPct val="80000"/>
              </a:lnSpc>
            </a:pPr>
            <a:r>
              <a:rPr lang="en-US" altLang="en-US" dirty="0">
                <a:latin typeface="Arial" pitchFamily="34" charset="0"/>
                <a:ea typeface="ＭＳ Ｐゴシック" pitchFamily="34" charset="-128"/>
              </a:rPr>
              <a:t>		b) This includes decreased activity in the amygdala and hippocampal regions.</a:t>
            </a:r>
          </a:p>
          <a:p>
            <a:pPr defTabSz="457200">
              <a:lnSpc>
                <a:spcPct val="80000"/>
              </a:lnSpc>
            </a:pPr>
            <a:r>
              <a:rPr lang="en-US" altLang="en-US" dirty="0">
                <a:latin typeface="Arial" pitchFamily="34" charset="0"/>
                <a:ea typeface="ＭＳ Ｐゴシック" pitchFamily="34" charset="-128"/>
              </a:rPr>
              <a:t> </a:t>
            </a:r>
          </a:p>
          <a:p>
            <a:pPr defTabSz="457200">
              <a:lnSpc>
                <a:spcPct val="80000"/>
              </a:lnSpc>
            </a:pPr>
            <a:r>
              <a:rPr lang="en-US" altLang="en-US" dirty="0">
                <a:latin typeface="Arial" pitchFamily="34" charset="0"/>
                <a:ea typeface="ＭＳ Ｐゴシック" pitchFamily="34" charset="-128"/>
              </a:rPr>
              <a:t>3) Neurotransmitters also play a role in schizophrenia.</a:t>
            </a:r>
          </a:p>
          <a:p>
            <a:pPr defTabSz="457200">
              <a:lnSpc>
                <a:spcPct val="80000"/>
              </a:lnSpc>
            </a:pPr>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Individuals with schizophrenia have overactive receptors for the neurotransmitter dopamine.</a:t>
            </a:r>
          </a:p>
          <a:p>
            <a:pPr defTabSz="457200">
              <a:lnSpc>
                <a:spcPct val="80000"/>
              </a:lnSpc>
            </a:pPr>
            <a:r>
              <a:rPr lang="en-US" altLang="en-US" dirty="0">
                <a:latin typeface="Arial" pitchFamily="34" charset="0"/>
                <a:ea typeface="ＭＳ Ｐゴシック" pitchFamily="34" charset="-128"/>
              </a:rPr>
              <a:t>		a) The excess dopamine may be involved in producing the positive symptoms (e.g., hallucinations), but not the negative symptoms (e.g., flattened affect).</a:t>
            </a:r>
          </a:p>
          <a:p>
            <a:pPr defTabSz="457200">
              <a:lnSpc>
                <a:spcPct val="80000"/>
              </a:lnSpc>
            </a:pPr>
            <a:r>
              <a:rPr lang="en-US" altLang="en-US" dirty="0">
                <a:latin typeface="Arial" pitchFamily="34" charset="0"/>
                <a:ea typeface="ＭＳ Ｐゴシック" pitchFamily="34" charset="-128"/>
              </a:rPr>
              <a:t>	ii) Glutamate appears to be underactive in brain regions, including the hippocampus and the frontal cortex.</a:t>
            </a:r>
          </a:p>
          <a:p>
            <a:pPr defTabSz="457200">
              <a:lnSpc>
                <a:spcPct val="80000"/>
              </a:lnSpc>
            </a:pPr>
            <a:r>
              <a:rPr lang="en-US" altLang="en-US" dirty="0">
                <a:latin typeface="Arial" pitchFamily="34" charset="0"/>
                <a:ea typeface="ＭＳ Ｐゴシック" pitchFamily="34" charset="-128"/>
              </a:rPr>
              <a:t>		a) Glutamate receptor activity is also inhibited by the drug PCP (angel dust), which in high doses can cause symptoms that mirror those of schizophrenia.</a:t>
            </a:r>
          </a:p>
          <a:p>
            <a:pPr defTabSz="457200">
              <a:lnSpc>
                <a:spcPct val="80000"/>
              </a:lnSpc>
            </a:pPr>
            <a:endParaRPr lang="en-US" dirty="0">
              <a:latin typeface="Arial" pitchFamily="34" charset="0"/>
              <a:ea typeface="ＭＳ Ｐゴシック" pitchFamily="34" charset="-128"/>
            </a:endParaRPr>
          </a:p>
          <a:p>
            <a:pPr defTabSz="457200">
              <a:lnSpc>
                <a:spcPct val="80000"/>
              </a:lnSpc>
            </a:pPr>
            <a:r>
              <a:rPr lang="en-US" dirty="0">
                <a:latin typeface="Arial" pitchFamily="34" charset="0"/>
                <a:ea typeface="ＭＳ Ｐゴシック" pitchFamily="34" charset="-128"/>
              </a:rPr>
              <a:t>Long Description:</a:t>
            </a:r>
          </a:p>
          <a:p>
            <a:pPr fontAlgn="auto"/>
            <a:r>
              <a:rPr lang="en-IN" sz="1200" kern="1200" dirty="0">
                <a:solidFill>
                  <a:schemeClr val="tx1"/>
                </a:solidFill>
                <a:effectLst/>
                <a:latin typeface="+mn-lt"/>
                <a:ea typeface="+mn-ea"/>
                <a:cs typeface="+mn-cs"/>
              </a:rPr>
              <a:t>The image illustrates the intact brain volume in the unaffected and loss of brain matter in the affected individual as follows:</a:t>
            </a:r>
          </a:p>
          <a:p>
            <a:pPr marL="628650" lvl="1" indent="-171450" fontAlgn="auto">
              <a:buFont typeface="Arial" panose="020B0604020202020204" pitchFamily="34" charset="0"/>
              <a:buChar char="•"/>
            </a:pPr>
            <a:r>
              <a:rPr lang="en-IN" sz="1200" kern="1200" dirty="0">
                <a:solidFill>
                  <a:schemeClr val="tx1"/>
                </a:solidFill>
                <a:effectLst/>
                <a:latin typeface="+mn-lt"/>
                <a:ea typeface="+mn-ea"/>
                <a:cs typeface="+mn-cs"/>
              </a:rPr>
              <a:t>The image on the left shows an unaffected brain with arrows pointing to the space created by the ventricles. </a:t>
            </a:r>
          </a:p>
          <a:p>
            <a:pPr marL="628650" lvl="1" indent="-171450" fontAlgn="auto">
              <a:buFont typeface="Arial" panose="020B0604020202020204" pitchFamily="34" charset="0"/>
              <a:buChar char="•"/>
            </a:pPr>
            <a:r>
              <a:rPr lang="en-IN" sz="1200" kern="1200" dirty="0">
                <a:solidFill>
                  <a:schemeClr val="tx1"/>
                </a:solidFill>
                <a:effectLst/>
                <a:latin typeface="+mn-lt"/>
                <a:ea typeface="+mn-ea"/>
                <a:cs typeface="+mn-cs"/>
              </a:rPr>
              <a:t>The image on the right shows a schizophrenia affected brain with arrow pointing to significant loss of brain matter. </a:t>
            </a:r>
          </a:p>
        </p:txBody>
      </p:sp>
      <p:sp>
        <p:nvSpPr>
          <p:cNvPr id="4" name="Slide Number Placeholder 3"/>
          <p:cNvSpPr>
            <a:spLocks noGrp="1"/>
          </p:cNvSpPr>
          <p:nvPr>
            <p:ph type="sldNum" sz="quarter" idx="10"/>
          </p:nvPr>
        </p:nvSpPr>
        <p:spPr/>
        <p:txBody>
          <a:bodyPr/>
          <a:lstStyle/>
          <a:p>
            <a:fld id="{A73D6722-9B4D-4E29-B226-C325925A8118}" type="slidenum">
              <a:rPr lang="en-US" smtClean="0"/>
              <a:pPr/>
              <a:t>63</a:t>
            </a:fld>
            <a:endParaRPr lang="en-US" dirty="0"/>
          </a:p>
        </p:txBody>
      </p:sp>
    </p:spTree>
    <p:extLst>
      <p:ext uri="{BB962C8B-B14F-4D97-AF65-F5344CB8AC3E}">
        <p14:creationId xmlns:p14="http://schemas.microsoft.com/office/powerpoint/2010/main" val="372287817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dirty="0">
                <a:latin typeface="Arial" pitchFamily="34" charset="0"/>
                <a:ea typeface="ＭＳ Ｐゴシック" pitchFamily="34" charset="-128"/>
              </a:rPr>
              <a:t>1) </a:t>
            </a:r>
            <a:r>
              <a:rPr lang="en-US" altLang="en-US" i="1" dirty="0">
                <a:latin typeface="Arial" pitchFamily="34" charset="0"/>
                <a:ea typeface="ＭＳ Ｐゴシック" pitchFamily="34" charset="-128"/>
              </a:rPr>
              <a:t>What do we know about the neurodevelopmental hypothesis?</a:t>
            </a:r>
            <a:endParaRPr lang="en-US" altLang="en-US" dirty="0">
              <a:latin typeface="Arial" pitchFamily="34" charset="0"/>
              <a:ea typeface="ＭＳ Ｐゴシック" pitchFamily="34" charset="-128"/>
            </a:endParaRPr>
          </a:p>
          <a:p>
            <a:pPr defTabSz="457200">
              <a:lnSpc>
                <a:spcPct val="80000"/>
              </a:lnSpc>
            </a:pPr>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Biopsychosocial</a:t>
            </a:r>
            <a:r>
              <a:rPr lang="en-US" altLang="en-US" dirty="0">
                <a:latin typeface="Arial" pitchFamily="34" charset="0"/>
                <a:ea typeface="ＭＳ Ｐゴシック" pitchFamily="34" charset="-128"/>
              </a:rPr>
              <a:t> factors begin to influence </a:t>
            </a:r>
            <a:r>
              <a:rPr lang="en-US" altLang="en-US" dirty="0" err="1">
                <a:latin typeface="Arial" pitchFamily="34" charset="0"/>
                <a:ea typeface="ＭＳ Ｐゴシック" pitchFamily="34" charset="-128"/>
              </a:rPr>
              <a:t>behaviour</a:t>
            </a:r>
            <a:r>
              <a:rPr lang="en-US" altLang="en-US" dirty="0">
                <a:latin typeface="Arial" pitchFamily="34" charset="0"/>
                <a:ea typeface="ＭＳ Ｐゴシック" pitchFamily="34" charset="-128"/>
              </a:rPr>
              <a:t> before birth.</a:t>
            </a:r>
          </a:p>
          <a:p>
            <a:pPr defTabSz="457200">
              <a:lnSpc>
                <a:spcPct val="80000"/>
              </a:lnSpc>
            </a:pPr>
            <a:r>
              <a:rPr lang="en-US" altLang="en-US" dirty="0">
                <a:latin typeface="Arial" pitchFamily="34" charset="0"/>
                <a:ea typeface="ＭＳ Ｐゴシック" pitchFamily="34" charset="-128"/>
              </a:rPr>
              <a:t> </a:t>
            </a:r>
          </a:p>
          <a:p>
            <a:pPr defTabSz="457200">
              <a:lnSpc>
                <a:spcPct val="80000"/>
              </a:lnSpc>
            </a:pPr>
            <a:r>
              <a:rPr lang="en-US" altLang="en-US" dirty="0">
                <a:latin typeface="Arial" pitchFamily="34" charset="0"/>
                <a:ea typeface="ＭＳ Ｐゴシック" pitchFamily="34" charset="-128"/>
              </a:rPr>
              <a:t>	</a:t>
            </a:r>
            <a:r>
              <a:rPr lang="en-US" altLang="en-US" b="1" i="1" dirty="0">
                <a:latin typeface="Arial" pitchFamily="34" charset="0"/>
                <a:ea typeface="ＭＳ Ｐゴシック" pitchFamily="34" charset="-128"/>
              </a:rPr>
              <a:t>Neurodevelopmental hypothesis (p. 600)</a:t>
            </a:r>
            <a:r>
              <a:rPr lang="en-US" altLang="en-US" i="1" dirty="0">
                <a:latin typeface="Arial" pitchFamily="34" charset="0"/>
                <a:ea typeface="ＭＳ Ｐゴシック" pitchFamily="34" charset="-128"/>
              </a:rPr>
              <a:t> suggests that the adult manifestation of what we call “schizophrenia” is the outgrowth of disrupted neurological development early in the person’s life.</a:t>
            </a:r>
            <a:r>
              <a:rPr lang="en-US" altLang="en-US" dirty="0">
                <a:latin typeface="Arial" pitchFamily="34" charset="0"/>
                <a:ea typeface="ＭＳ Ｐゴシック" pitchFamily="34" charset="-128"/>
              </a:rPr>
              <a:t> </a:t>
            </a:r>
          </a:p>
          <a:p>
            <a:pPr defTabSz="457200">
              <a:lnSpc>
                <a:spcPct val="80000"/>
              </a:lnSpc>
            </a:pPr>
            <a:endParaRPr lang="en-US" altLang="en-US" dirty="0">
              <a:latin typeface="Arial" pitchFamily="34" charset="0"/>
              <a:ea typeface="ＭＳ Ｐゴシック" pitchFamily="34" charset="-128"/>
            </a:endParaRPr>
          </a:p>
          <a:p>
            <a:pPr defTabSz="457200">
              <a:lnSpc>
                <a:spcPct val="80000"/>
              </a:lnSpc>
            </a:pPr>
            <a:r>
              <a:rPr lang="en-US" altLang="en-US" dirty="0">
                <a:latin typeface="Arial" pitchFamily="34" charset="0"/>
                <a:ea typeface="ＭＳ Ｐゴシック" pitchFamily="34" charset="-128"/>
              </a:rPr>
              <a:t>	ii) This hypothesis says that the brain grows into a schizophrenic state rather than degenerating into one, such as in the neurodegenerative hypothesis.</a:t>
            </a:r>
          </a:p>
          <a:p>
            <a:pPr defTabSz="457200">
              <a:lnSpc>
                <a:spcPct val="80000"/>
              </a:lnSpc>
            </a:pPr>
            <a:r>
              <a:rPr lang="en-US" altLang="en-US" dirty="0">
                <a:latin typeface="Arial" pitchFamily="34" charset="0"/>
                <a:ea typeface="ＭＳ Ｐゴシック" pitchFamily="34" charset="-128"/>
              </a:rPr>
              <a:t> </a:t>
            </a:r>
          </a:p>
          <a:p>
            <a:pPr defTabSz="457200">
              <a:lnSpc>
                <a:spcPct val="80000"/>
              </a:lnSpc>
            </a:pPr>
            <a:r>
              <a:rPr lang="en-US" altLang="en-US" dirty="0">
                <a:latin typeface="Arial" pitchFamily="34" charset="0"/>
                <a:ea typeface="ＭＳ Ｐゴシック" pitchFamily="34" charset="-128"/>
              </a:rPr>
              <a:t>2) </a:t>
            </a:r>
            <a:r>
              <a:rPr lang="en-US" altLang="en-US" i="1" dirty="0">
                <a:latin typeface="Arial" pitchFamily="34" charset="0"/>
                <a:ea typeface="ＭＳ Ｐゴシック" pitchFamily="34" charset="-128"/>
              </a:rPr>
              <a:t>How can science test the neurodevelopmental hypothesis?</a:t>
            </a:r>
            <a:endParaRPr lang="en-US" altLang="en-US" dirty="0">
              <a:latin typeface="Arial" pitchFamily="34" charset="0"/>
              <a:ea typeface="ＭＳ Ｐゴシック" pitchFamily="34" charset="-128"/>
            </a:endParaRPr>
          </a:p>
          <a:p>
            <a:pPr defTabSz="457200">
              <a:lnSpc>
                <a:spcPct val="80000"/>
              </a:lnSpc>
            </a:pPr>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The developmental emphasis of the hypothesis gains strength from </a:t>
            </a:r>
            <a:r>
              <a:rPr lang="en-US" altLang="en-US" dirty="0" err="1">
                <a:latin typeface="Arial" pitchFamily="34" charset="0"/>
                <a:ea typeface="ＭＳ Ｐゴシック" pitchFamily="34" charset="-128"/>
              </a:rPr>
              <a:t>behavioural</a:t>
            </a:r>
            <a:r>
              <a:rPr lang="en-US" altLang="en-US" dirty="0">
                <a:latin typeface="Arial" pitchFamily="34" charset="0"/>
                <a:ea typeface="ＭＳ Ｐゴシック" pitchFamily="34" charset="-128"/>
              </a:rPr>
              <a:t> evidence collected during childhood and adolescence.</a:t>
            </a:r>
          </a:p>
          <a:p>
            <a:pPr defTabSz="457200">
              <a:lnSpc>
                <a:spcPct val="80000"/>
              </a:lnSpc>
            </a:pPr>
            <a:r>
              <a:rPr lang="en-US" altLang="en-US" dirty="0">
                <a:latin typeface="Arial" pitchFamily="34" charset="0"/>
                <a:ea typeface="ＭＳ Ｐゴシック" pitchFamily="34" charset="-128"/>
              </a:rPr>
              <a:t>		a) For example, psychologists noticed “warning signs” in the home videos of those who developed schizophrenia.</a:t>
            </a:r>
          </a:p>
          <a:p>
            <a:pPr defTabSz="457200">
              <a:lnSpc>
                <a:spcPct val="80000"/>
              </a:lnSpc>
            </a:pPr>
            <a:r>
              <a:rPr lang="en-US" altLang="en-US" dirty="0">
                <a:latin typeface="Arial" pitchFamily="34" charset="0"/>
                <a:ea typeface="ＭＳ Ｐゴシック" pitchFamily="34" charset="-128"/>
              </a:rPr>
              <a:t>		b) As infants and children, these individuals showed unusual motor patterns primarily on the left side of the body, such as jerky, repeated, and unnecessary arm movements.</a:t>
            </a:r>
          </a:p>
          <a:p>
            <a:pPr defTabSz="457200">
              <a:lnSpc>
                <a:spcPct val="80000"/>
              </a:lnSpc>
            </a:pPr>
            <a:r>
              <a:rPr lang="en-US" altLang="en-US" dirty="0">
                <a:latin typeface="Arial" pitchFamily="34" charset="0"/>
                <a:ea typeface="ＭＳ Ｐゴシック" pitchFamily="34" charset="-128"/>
              </a:rPr>
              <a:t>		c) Siblings who did not have schizophrenia did not show these motor patterns.</a:t>
            </a:r>
          </a:p>
          <a:p>
            <a:pPr defTabSz="457200">
              <a:lnSpc>
                <a:spcPct val="80000"/>
              </a:lnSpc>
            </a:pPr>
            <a:r>
              <a:rPr lang="en-US" altLang="en-US" dirty="0">
                <a:latin typeface="Arial" pitchFamily="34" charset="0"/>
                <a:ea typeface="ＭＳ Ｐゴシック" pitchFamily="34" charset="-128"/>
              </a:rPr>
              <a:t>	ii) In adolescence, psychologists can detect the </a:t>
            </a:r>
            <a:r>
              <a:rPr lang="en-US" altLang="en-US" i="1" dirty="0">
                <a:latin typeface="Arial" pitchFamily="34" charset="0"/>
                <a:ea typeface="ＭＳ Ｐゴシック" pitchFamily="34" charset="-128"/>
              </a:rPr>
              <a:t>schizophrenia </a:t>
            </a:r>
            <a:r>
              <a:rPr lang="en-US" altLang="en-US" i="1" dirty="0" err="1">
                <a:latin typeface="Arial" pitchFamily="34" charset="0"/>
                <a:ea typeface="ＭＳ Ｐゴシック" pitchFamily="34" charset="-128"/>
              </a:rPr>
              <a:t>prodrome</a:t>
            </a:r>
            <a:r>
              <a:rPr lang="en-US" altLang="en-US" dirty="0">
                <a:latin typeface="Arial" pitchFamily="34" charset="0"/>
                <a:ea typeface="ＭＳ Ｐゴシック" pitchFamily="34" charset="-128"/>
              </a:rPr>
              <a:t>, a collection of characteristics that resemble mild forms of schizophrenia symptoms.</a:t>
            </a:r>
          </a:p>
          <a:p>
            <a:pPr defTabSz="457200">
              <a:lnSpc>
                <a:spcPct val="80000"/>
              </a:lnSpc>
            </a:pPr>
            <a:r>
              <a:rPr lang="en-US" altLang="en-US" dirty="0">
                <a:latin typeface="Arial" pitchFamily="34" charset="0"/>
                <a:ea typeface="ＭＳ Ｐゴシック" pitchFamily="34" charset="-128"/>
              </a:rPr>
              <a:t>		a) A teenager may become increasingly socially withdrawn and have some difficulty with depression and anxiety.</a:t>
            </a:r>
          </a:p>
          <a:p>
            <a:pPr defTabSz="457200">
              <a:lnSpc>
                <a:spcPct val="80000"/>
              </a:lnSpc>
            </a:pPr>
            <a:r>
              <a:rPr lang="en-US" altLang="en-US" dirty="0">
                <a:latin typeface="Arial" pitchFamily="34" charset="0"/>
                <a:ea typeface="ＭＳ Ｐゴシック" pitchFamily="34" charset="-128"/>
              </a:rPr>
              <a:t>		b) The most telling and perplexing problem involves hallucinations and delusions, but the person does not fully believe them.</a:t>
            </a:r>
          </a:p>
          <a:p>
            <a:pPr defTabSz="457200">
              <a:lnSpc>
                <a:spcPct val="80000"/>
              </a:lnSpc>
            </a:pPr>
            <a:r>
              <a:rPr lang="en-US" altLang="en-US" dirty="0">
                <a:latin typeface="Arial" pitchFamily="34" charset="0"/>
                <a:ea typeface="ＭＳ Ｐゴシック" pitchFamily="34" charset="-128"/>
              </a:rPr>
              <a:t>		c) For example, a teen might say, “I seem to keep hearing my mother calling my name before I fall asleep, even when I know she isn’t home. It is strange …”</a:t>
            </a:r>
          </a:p>
        </p:txBody>
      </p:sp>
      <p:sp>
        <p:nvSpPr>
          <p:cNvPr id="4" name="Slide Number Placeholder 3"/>
          <p:cNvSpPr>
            <a:spLocks noGrp="1"/>
          </p:cNvSpPr>
          <p:nvPr>
            <p:ph type="sldNum" sz="quarter" idx="10"/>
          </p:nvPr>
        </p:nvSpPr>
        <p:spPr/>
        <p:txBody>
          <a:bodyPr/>
          <a:lstStyle/>
          <a:p>
            <a:fld id="{A73D6722-9B4D-4E29-B226-C325925A8118}" type="slidenum">
              <a:rPr lang="en-US" smtClean="0"/>
              <a:pPr/>
              <a:t>64</a:t>
            </a:fld>
            <a:endParaRPr lang="en-US" dirty="0"/>
          </a:p>
        </p:txBody>
      </p:sp>
    </p:spTree>
    <p:extLst>
      <p:ext uri="{BB962C8B-B14F-4D97-AF65-F5344CB8AC3E}">
        <p14:creationId xmlns:p14="http://schemas.microsoft.com/office/powerpoint/2010/main" val="365416642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1) </a:t>
            </a:r>
            <a:r>
              <a:rPr lang="en-US" altLang="en-US" i="1" dirty="0">
                <a:latin typeface="Arial" pitchFamily="34" charset="0"/>
                <a:ea typeface="ＭＳ Ｐゴシック" pitchFamily="34" charset="-128"/>
              </a:rPr>
              <a:t>Can we critically evaluate this information?</a:t>
            </a:r>
            <a:endParaRPr lang="en-US" altLang="en-US" dirty="0">
              <a:latin typeface="Arial" pitchFamily="34" charset="0"/>
              <a:ea typeface="ＭＳ Ｐゴシック" pitchFamily="34" charset="-128"/>
            </a:endParaRPr>
          </a:p>
          <a:p>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a:t>
            </a:r>
            <a:r>
              <a:rPr lang="en-CA" dirty="0"/>
              <a:t>Why are these two specific periods of development—the first trimester of gestation (pregnancy) and adolescence—linked with development of schizophrenia?</a:t>
            </a:r>
          </a:p>
          <a:p>
            <a:r>
              <a:rPr lang="en-CA" dirty="0"/>
              <a:t>		a) It turns out that both of these periods are associated with growth spurts for the prefrontal cortex, the regions of the frontal lobe involved with higher cognitive functions such as decision making, </a:t>
            </a:r>
            <a:r>
              <a:rPr lang="en-CA" dirty="0" err="1"/>
              <a:t>attentional</a:t>
            </a:r>
            <a:r>
              <a:rPr lang="en-CA" dirty="0"/>
              <a:t> control, and problem solving.</a:t>
            </a:r>
          </a:p>
          <a:p>
            <a:r>
              <a:rPr lang="en-CA" dirty="0"/>
              <a:t>		b) During the first trimester of fetal development, the fetal brain grows at an astonishing rate as new cells are born and different sections of the brain, such as the brainstem and midbrain, begin to develop. By the eighth week of development, the group of neurons that will eventually be the prefrontal cortex have developed. Animal-based research has shown that maternal infections during the first trimester lead to smaller cortical surface areas in this region. </a:t>
            </a:r>
          </a:p>
          <a:p>
            <a:r>
              <a:rPr lang="en-CA" dirty="0"/>
              <a:t>		c) During adolescence, the frontal lobes go through another important change. In addition to growing in volume, the frontal lobes also </a:t>
            </a:r>
            <a:r>
              <a:rPr lang="en-CA" i="1" dirty="0"/>
              <a:t>lose </a:t>
            </a:r>
            <a:r>
              <a:rPr lang="en-CA" dirty="0"/>
              <a:t>a large number of synapses. In adolescents who will develop schizophrenia, too much synaptic pruning occurs. Thus, they have fewer connections between neurons, which leads to a smaller and less powerful prefrontal cortex.</a:t>
            </a:r>
          </a:p>
          <a:p>
            <a:pPr defTabSz="457200"/>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2) </a:t>
            </a:r>
            <a:r>
              <a:rPr lang="en-US" altLang="en-US" i="1" dirty="0">
                <a:latin typeface="Arial" pitchFamily="34" charset="0"/>
                <a:ea typeface="ＭＳ Ｐゴシック" pitchFamily="34" charset="-128"/>
              </a:rPr>
              <a:t>Why is this relevant?</a:t>
            </a:r>
            <a:endParaRPr lang="en-US" altLang="en-US" dirty="0">
              <a:latin typeface="Arial" pitchFamily="34" charset="0"/>
              <a:ea typeface="ＭＳ Ｐゴシック" pitchFamily="34" charset="-128"/>
            </a:endParaRPr>
          </a:p>
          <a:p>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a:t>
            </a:r>
            <a:r>
              <a:rPr lang="en-CA" dirty="0"/>
              <a:t>By identifying prenatal risk factors and developmental patterns related to schizophrenia, it may be possible to alter the progression of the disorder.</a:t>
            </a:r>
          </a:p>
          <a:p>
            <a:r>
              <a:rPr lang="en-CA" dirty="0"/>
              <a:t>		a) As part of this process, researchers will need to improve our understanding of the types of emotional support pregnant women need in order to reduce the effects of stress hormones on the fetus.</a:t>
            </a:r>
          </a:p>
          <a:p>
            <a:r>
              <a:rPr lang="en-CA" dirty="0"/>
              <a:t>		b) A long-term goal of these related research programs would be to prevent schizophrenia from developing, or at least to control its severity. To accomplish these goals, researchers will have to rely on all levels of explanation: genetics, prenatal influences, brain structure and function, and psychosocial factors. </a:t>
            </a:r>
          </a:p>
        </p:txBody>
      </p:sp>
      <p:sp>
        <p:nvSpPr>
          <p:cNvPr id="4" name="Slide Number Placeholder 3"/>
          <p:cNvSpPr>
            <a:spLocks noGrp="1"/>
          </p:cNvSpPr>
          <p:nvPr>
            <p:ph type="sldNum" sz="quarter" idx="10"/>
          </p:nvPr>
        </p:nvSpPr>
        <p:spPr/>
        <p:txBody>
          <a:bodyPr/>
          <a:lstStyle/>
          <a:p>
            <a:fld id="{A73D6722-9B4D-4E29-B226-C325925A8118}" type="slidenum">
              <a:rPr lang="en-US" smtClean="0"/>
              <a:pPr/>
              <a:t>65</a:t>
            </a:fld>
            <a:endParaRPr lang="en-US" dirty="0"/>
          </a:p>
        </p:txBody>
      </p:sp>
    </p:spTree>
    <p:extLst>
      <p:ext uri="{BB962C8B-B14F-4D97-AF65-F5344CB8AC3E}">
        <p14:creationId xmlns:p14="http://schemas.microsoft.com/office/powerpoint/2010/main" val="163722384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b="1" u="sng" dirty="0">
                <a:latin typeface="Arial" pitchFamily="34" charset="0"/>
                <a:ea typeface="ＭＳ Ｐゴシック" pitchFamily="34" charset="-128"/>
              </a:rPr>
              <a:t>Environmental and Prenatal Factors</a:t>
            </a:r>
            <a:endParaRPr lang="en-US" altLang="en-US" u="sng" dirty="0">
              <a:latin typeface="Arial" pitchFamily="34" charset="0"/>
              <a:ea typeface="ＭＳ Ｐゴシック" pitchFamily="34" charset="-128"/>
            </a:endParaRPr>
          </a:p>
          <a:p>
            <a:pPr defTabSz="457200">
              <a:lnSpc>
                <a:spcPct val="80000"/>
              </a:lnSpc>
            </a:pPr>
            <a:endParaRPr lang="en-US" altLang="en-US" u="sng" dirty="0">
              <a:latin typeface="Arial" pitchFamily="34" charset="0"/>
              <a:ea typeface="ＭＳ Ｐゴシック" pitchFamily="34" charset="-128"/>
            </a:endParaRPr>
          </a:p>
          <a:p>
            <a:pPr defTabSz="457200">
              <a:lnSpc>
                <a:spcPct val="80000"/>
              </a:lnSpc>
            </a:pPr>
            <a:r>
              <a:rPr lang="en-US" altLang="en-US" dirty="0">
                <a:latin typeface="Arial" pitchFamily="34" charset="0"/>
                <a:ea typeface="ＭＳ Ｐゴシック" pitchFamily="34" charset="-128"/>
              </a:rPr>
              <a:t>1) Psychologists speculate that perhaps maternal exposure to the influenza virus and fetal exposure to stress hormones may put a person at risk for schizophrenia.</a:t>
            </a:r>
          </a:p>
          <a:p>
            <a:pPr defTabSz="457200">
              <a:lnSpc>
                <a:spcPct val="80000"/>
              </a:lnSpc>
            </a:pPr>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People with schizophrenia are statistically more likely to have been born during winter months.</a:t>
            </a:r>
          </a:p>
          <a:p>
            <a:pPr defTabSz="457200">
              <a:lnSpc>
                <a:spcPct val="80000"/>
              </a:lnSpc>
            </a:pPr>
            <a:r>
              <a:rPr lang="en-US" altLang="en-US" dirty="0">
                <a:latin typeface="Arial" pitchFamily="34" charset="0"/>
                <a:ea typeface="ＭＳ Ｐゴシック" pitchFamily="34" charset="-128"/>
              </a:rPr>
              <a:t>		a) The brain develops a great deal during the second trimester, which coincides with flu season.</a:t>
            </a:r>
          </a:p>
          <a:p>
            <a:pPr defTabSz="457200">
              <a:lnSpc>
                <a:spcPct val="80000"/>
              </a:lnSpc>
            </a:pPr>
            <a:r>
              <a:rPr lang="en-US" altLang="en-US" dirty="0">
                <a:latin typeface="Arial" pitchFamily="34" charset="0"/>
                <a:ea typeface="ＭＳ Ｐゴシック" pitchFamily="34" charset="-128"/>
              </a:rPr>
              <a:t>	ii) Extreme stress, such as loss of a spouse or exposure to war during pregnancy may increase chances the infant will develop schizophrenia.</a:t>
            </a:r>
          </a:p>
          <a:p>
            <a:pPr defTabSz="457200">
              <a:lnSpc>
                <a:spcPct val="80000"/>
              </a:lnSpc>
            </a:pPr>
            <a:r>
              <a:rPr lang="en-US" altLang="en-US" dirty="0">
                <a:latin typeface="Arial" pitchFamily="34" charset="0"/>
                <a:ea typeface="ＭＳ Ｐゴシック" pitchFamily="34" charset="-128"/>
              </a:rPr>
              <a:t> </a:t>
            </a:r>
          </a:p>
          <a:p>
            <a:pPr defTabSz="457200">
              <a:lnSpc>
                <a:spcPct val="80000"/>
              </a:lnSpc>
            </a:pPr>
            <a:r>
              <a:rPr lang="en-US" altLang="en-US" dirty="0">
                <a:latin typeface="Arial" pitchFamily="34" charset="0"/>
                <a:ea typeface="ＭＳ Ｐゴシック" pitchFamily="34" charset="-128"/>
              </a:rPr>
              <a:t>2) Certain events can increase the risk of developing schizophrenia.</a:t>
            </a:r>
          </a:p>
          <a:p>
            <a:pPr defTabSz="457200">
              <a:lnSpc>
                <a:spcPct val="80000"/>
              </a:lnSpc>
            </a:pPr>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For example, a very small proportion of people who use marijuana develop psychotic symptoms, possibly because the drug interacts with the genes involved in schizophrenia.</a:t>
            </a:r>
          </a:p>
          <a:p>
            <a:pPr defTabSz="457200">
              <a:lnSpc>
                <a:spcPct val="80000"/>
              </a:lnSpc>
            </a:pPr>
            <a:r>
              <a:rPr lang="en-US" altLang="en-US" dirty="0">
                <a:latin typeface="Arial" pitchFamily="34" charset="0"/>
                <a:ea typeface="ＭＳ Ｐゴシック" pitchFamily="34" charset="-128"/>
              </a:rPr>
              <a:t>	ii) Head injuries occurring prior to age 10 also put people who are genetically vulnerable to schizophrenia at greater risk for developing the disorder.</a:t>
            </a:r>
          </a:p>
          <a:p>
            <a:pPr defTabSz="457200">
              <a:lnSpc>
                <a:spcPct val="80000"/>
              </a:lnSpc>
            </a:pPr>
            <a:r>
              <a:rPr lang="en-US" altLang="en-US" dirty="0">
                <a:latin typeface="Arial" pitchFamily="34" charset="0"/>
                <a:ea typeface="ＭＳ Ｐゴシック" pitchFamily="34" charset="-128"/>
              </a:rPr>
              <a:t> </a:t>
            </a:r>
          </a:p>
          <a:p>
            <a:pPr defTabSz="457200">
              <a:lnSpc>
                <a:spcPct val="80000"/>
              </a:lnSpc>
            </a:pPr>
            <a:r>
              <a:rPr lang="en-US" altLang="en-US" dirty="0">
                <a:latin typeface="Arial" pitchFamily="34" charset="0"/>
                <a:ea typeface="ＭＳ Ｐゴシック" pitchFamily="34" charset="-128"/>
              </a:rPr>
              <a:t>3) Being raised in an urban environment, where psychosocial stressors are more abundant, puts individuals at greater risk for developing schizophrenia.</a:t>
            </a:r>
          </a:p>
          <a:p>
            <a:pPr defTabSz="457200">
              <a:lnSpc>
                <a:spcPct val="80000"/>
              </a:lnSpc>
            </a:pPr>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This includes poverty, unemployment, discrimination, divorce, and death of a loved one.</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66</a:t>
            </a:fld>
            <a:endParaRPr lang="en-US" dirty="0"/>
          </a:p>
        </p:txBody>
      </p:sp>
    </p:spTree>
    <p:extLst>
      <p:ext uri="{BB962C8B-B14F-4D97-AF65-F5344CB8AC3E}">
        <p14:creationId xmlns:p14="http://schemas.microsoft.com/office/powerpoint/2010/main" val="16326924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90000"/>
              </a:lnSpc>
              <a:spcBef>
                <a:spcPts val="0"/>
              </a:spcBef>
              <a:spcAft>
                <a:spcPts val="0"/>
              </a:spcAft>
              <a:buClrTx/>
              <a:buSzTx/>
              <a:buFontTx/>
              <a:buNone/>
              <a:tabLst/>
              <a:defRPr/>
            </a:pPr>
            <a:r>
              <a:rPr lang="en-US" altLang="en-US" dirty="0">
                <a:latin typeface="Arial" pitchFamily="34" charset="0"/>
                <a:ea typeface="ＭＳ Ｐゴシック" pitchFamily="34" charset="-128"/>
              </a:rPr>
              <a:t>1) </a:t>
            </a:r>
            <a:r>
              <a:rPr lang="en-CA" sz="1200" kern="1200" dirty="0">
                <a:solidFill>
                  <a:schemeClr val="tx1"/>
                </a:solidFill>
                <a:effectLst/>
                <a:latin typeface="+mn-lt"/>
                <a:ea typeface="+mn-ea"/>
                <a:cs typeface="+mn-cs"/>
              </a:rPr>
              <a:t>At the beginning of the 1800s, most mental illnesses were classified as being </a:t>
            </a:r>
            <a:r>
              <a:rPr lang="en-CA" sz="1200" i="1" kern="1200" dirty="0">
                <a:solidFill>
                  <a:schemeClr val="tx1"/>
                </a:solidFill>
                <a:effectLst/>
                <a:latin typeface="+mn-lt"/>
                <a:ea typeface="+mn-ea"/>
                <a:cs typeface="+mn-cs"/>
              </a:rPr>
              <a:t>mania </a:t>
            </a:r>
            <a:r>
              <a:rPr lang="en-CA" sz="1200" kern="1200" dirty="0">
                <a:solidFill>
                  <a:schemeClr val="tx1"/>
                </a:solidFill>
                <a:effectLst/>
                <a:latin typeface="+mn-lt"/>
                <a:ea typeface="+mn-ea"/>
                <a:cs typeface="+mn-cs"/>
              </a:rPr>
              <a:t>(which included symptoms such as hallucinations and excessive energy) and </a:t>
            </a:r>
            <a:r>
              <a:rPr lang="en-CA" sz="1200" i="1" kern="1200" dirty="0">
                <a:solidFill>
                  <a:schemeClr val="tx1"/>
                </a:solidFill>
                <a:effectLst/>
                <a:latin typeface="+mn-lt"/>
                <a:ea typeface="+mn-ea"/>
                <a:cs typeface="+mn-cs"/>
              </a:rPr>
              <a:t>melancholia</a:t>
            </a:r>
            <a:endParaRPr lang="en-CA" dirty="0"/>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(which included depression and anxiety).</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a:t>
            </a:r>
            <a:r>
              <a:rPr lang="en-CA" sz="1200" kern="1200" dirty="0" err="1">
                <a:solidFill>
                  <a:schemeClr val="tx1"/>
                </a:solidFill>
                <a:effectLst/>
                <a:latin typeface="+mn-lt"/>
                <a:ea typeface="+mn-ea"/>
                <a:cs typeface="+mn-cs"/>
              </a:rPr>
              <a:t>i</a:t>
            </a:r>
            <a:r>
              <a:rPr lang="en-CA" sz="1200" kern="1200" dirty="0">
                <a:solidFill>
                  <a:schemeClr val="tx1"/>
                </a:solidFill>
                <a:effectLst/>
                <a:latin typeface="+mn-lt"/>
                <a:ea typeface="+mn-ea"/>
                <a:cs typeface="+mn-cs"/>
              </a:rPr>
              <a:t>) The physicians treating these cases in asylums also had to treat patients suffering from what we would now call neurological disorders (e.g. dementia). Given that physicians often treated both psychiatric and neurological cases, it is not surprising that most mental illnesses were diagnosed in the same way as physical illnesses.</a:t>
            </a:r>
          </a:p>
          <a:p>
            <a:pPr marL="0" marR="0" lvl="0" indent="0" algn="l" defTabSz="457200" rtl="0" eaLnBrk="1" fontAlgn="auto" latinLnBrk="0" hangingPunct="1">
              <a:lnSpc>
                <a:spcPct val="90000"/>
              </a:lnSpc>
              <a:spcBef>
                <a:spcPts val="0"/>
              </a:spcBef>
              <a:spcAft>
                <a:spcPts val="0"/>
              </a:spcAft>
              <a:buClrTx/>
              <a:buSzTx/>
              <a:buFontTx/>
              <a:buNone/>
              <a:tabLst/>
              <a:defRPr/>
            </a:pPr>
            <a:endParaRPr lang="en-CA" sz="1200" kern="1200" dirty="0">
              <a:solidFill>
                <a:schemeClr val="tx1"/>
              </a:solidFill>
              <a:effectLst/>
              <a:latin typeface="+mn-lt"/>
              <a:ea typeface="+mn-ea"/>
              <a:cs typeface="+mn-cs"/>
            </a:endParaRP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2) Psychiatry at this time adopted t</a:t>
            </a:r>
            <a:r>
              <a:rPr lang="en-CA" sz="1200" b="0" kern="1200" dirty="0">
                <a:solidFill>
                  <a:schemeClr val="tx1"/>
                </a:solidFill>
                <a:effectLst/>
                <a:latin typeface="+mn-lt"/>
                <a:ea typeface="+mn-ea"/>
                <a:cs typeface="+mn-cs"/>
              </a:rPr>
              <a:t>he medical model</a:t>
            </a:r>
            <a:r>
              <a:rPr lang="en-CA" sz="1200" kern="1200" dirty="0">
                <a:solidFill>
                  <a:schemeClr val="tx1"/>
                </a:solidFill>
                <a:effectLst/>
                <a:latin typeface="+mn-lt"/>
                <a:ea typeface="+mn-ea"/>
                <a:cs typeface="+mn-cs"/>
              </a:rPr>
              <a:t>.</a:t>
            </a:r>
          </a:p>
          <a:p>
            <a:pPr marL="0" marR="0" lvl="0" indent="0" algn="l" defTabSz="457200" rtl="0" eaLnBrk="1" fontAlgn="auto" latinLnBrk="0" hangingPunct="1">
              <a:lnSpc>
                <a:spcPct val="90000"/>
              </a:lnSpc>
              <a:spcBef>
                <a:spcPts val="0"/>
              </a:spcBef>
              <a:spcAft>
                <a:spcPts val="0"/>
              </a:spcAft>
              <a:buClrTx/>
              <a:buSzTx/>
              <a:buFontTx/>
              <a:buNone/>
              <a:tabLst/>
              <a:defRPr/>
            </a:pPr>
            <a:r>
              <a:rPr lang="en-US" altLang="en-US" dirty="0">
                <a:latin typeface="Arial" pitchFamily="34" charset="0"/>
                <a:ea typeface="ＭＳ Ｐゴシック" pitchFamily="34" charset="-128"/>
              </a:rPr>
              <a:t> </a:t>
            </a:r>
          </a:p>
          <a:p>
            <a:pPr defTabSz="457200">
              <a:lnSpc>
                <a:spcPct val="90000"/>
              </a:lnSpc>
            </a:pPr>
            <a:r>
              <a:rPr lang="en-US" altLang="en-US" dirty="0">
                <a:latin typeface="Arial" pitchFamily="34" charset="0"/>
                <a:ea typeface="ＭＳ Ｐゴシック" pitchFamily="34" charset="-128"/>
              </a:rPr>
              <a:t>	</a:t>
            </a:r>
            <a:r>
              <a:rPr lang="en-US" altLang="en-US" b="1" i="1" dirty="0">
                <a:latin typeface="Arial" pitchFamily="34" charset="0"/>
                <a:ea typeface="ＭＳ Ｐゴシック" pitchFamily="34" charset="-128"/>
              </a:rPr>
              <a:t>Medical model (p. 564) </a:t>
            </a:r>
            <a:r>
              <a:rPr lang="en-US" altLang="en-US" i="1" dirty="0">
                <a:latin typeface="Arial" pitchFamily="34" charset="0"/>
                <a:ea typeface="ＭＳ Ｐゴシック" pitchFamily="34" charset="-128"/>
              </a:rPr>
              <a:t>sees psychological conditions through the same lens as Western medicine tends to see physical conditions—as sets of symptoms, causes, and outcomes, with treatments aimed at changing physiological processes in order to alleviate symptoms.</a:t>
            </a:r>
          </a:p>
          <a:p>
            <a:pPr defTabSz="457200">
              <a:lnSpc>
                <a:spcPct val="90000"/>
              </a:lnSpc>
            </a:pPr>
            <a:r>
              <a:rPr lang="en-US" altLang="en-US" dirty="0">
                <a:latin typeface="Arial" pitchFamily="34" charset="0"/>
                <a:ea typeface="ＭＳ Ｐゴシック" pitchFamily="34" charset="-128"/>
              </a:rPr>
              <a:t> </a:t>
            </a:r>
          </a:p>
          <a:p>
            <a:pPr defTabSz="457200">
              <a:lnSpc>
                <a:spcPct val="90000"/>
              </a:lnSpc>
            </a:pPr>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Just like medical conditions (e.g., diabetes, cancer, etc.), psychological disorders have symptoms, probable causes, and likely outcomes.</a:t>
            </a:r>
          </a:p>
          <a:p>
            <a:pPr defTabSz="457200">
              <a:lnSpc>
                <a:spcPct val="90000"/>
              </a:lnSpc>
            </a:pPr>
            <a:r>
              <a:rPr lang="en-US" altLang="en-US" dirty="0">
                <a:latin typeface="Arial" pitchFamily="34" charset="0"/>
                <a:ea typeface="ＭＳ Ｐゴシック" pitchFamily="34" charset="-128"/>
              </a:rPr>
              <a:t>		a) They also are analogous in terms of preventative measures, interventions, and treatments.</a:t>
            </a:r>
          </a:p>
          <a:p>
            <a:pPr defTabSz="457200">
              <a:lnSpc>
                <a:spcPct val="90000"/>
              </a:lnSpc>
            </a:pPr>
            <a:r>
              <a:rPr lang="en-US" altLang="en-US" dirty="0">
                <a:latin typeface="Arial" pitchFamily="34" charset="0"/>
                <a:ea typeface="ＭＳ Ｐゴシック" pitchFamily="34" charset="-128"/>
              </a:rPr>
              <a:t> </a:t>
            </a:r>
          </a:p>
          <a:p>
            <a:pPr defTabSz="457200">
              <a:lnSpc>
                <a:spcPct val="90000"/>
              </a:lnSpc>
            </a:pPr>
            <a:r>
              <a:rPr lang="en-US" altLang="en-US" dirty="0">
                <a:latin typeface="Arial" pitchFamily="34" charset="0"/>
                <a:ea typeface="ＭＳ Ｐゴシック" pitchFamily="34" charset="-128"/>
              </a:rPr>
              <a:t>2) </a:t>
            </a:r>
            <a:r>
              <a:rPr lang="en-CA" sz="1200" kern="1200" dirty="0">
                <a:solidFill>
                  <a:schemeClr val="tx1"/>
                </a:solidFill>
                <a:effectLst/>
                <a:latin typeface="+mn-lt"/>
                <a:ea typeface="+mn-ea"/>
                <a:cs typeface="+mn-cs"/>
              </a:rPr>
              <a:t>In the late 1800s, Emil Kraepelin was a German psychiatrist who spent time studying behaviour with Wilhelm Wundt, director of the world’s first psychology laboratory in Leipzig.</a:t>
            </a:r>
            <a:endParaRPr lang="en-US" altLang="en-US" dirty="0">
              <a:latin typeface="Arial" pitchFamily="34" charset="0"/>
              <a:ea typeface="ＭＳ Ｐゴシック" pitchFamily="34" charset="-128"/>
            </a:endParaRPr>
          </a:p>
          <a:p>
            <a:pPr defTabSz="457200">
              <a:lnSpc>
                <a:spcPct val="90000"/>
              </a:lnSpc>
            </a:pPr>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a:t>
            </a:r>
            <a:r>
              <a:rPr lang="en-CA" altLang="en-US" sz="1200" kern="1200" dirty="0">
                <a:solidFill>
                  <a:schemeClr val="tx1"/>
                </a:solidFill>
                <a:effectLst/>
                <a:latin typeface="+mn-lt"/>
                <a:ea typeface="+mn-ea"/>
                <a:cs typeface="+mn-cs"/>
              </a:rPr>
              <a:t>While working in an asylum, </a:t>
            </a:r>
            <a:r>
              <a:rPr lang="en-CA" sz="1200" kern="1200" dirty="0">
                <a:solidFill>
                  <a:schemeClr val="tx1"/>
                </a:solidFill>
                <a:effectLst/>
                <a:latin typeface="+mn-lt"/>
                <a:ea typeface="+mn-ea"/>
                <a:cs typeface="+mn-cs"/>
              </a:rPr>
              <a:t>Kraepelin created data cards for each of the patients under his care in order to track how the patients’ mental illnesses progressed over time. By testing large numbers of individuals, he was able to see which symptoms seemed to occur together (e.g., depression and anxiety). He was also able to tell which disorders were curable and which ones were more likely to get worse over time.</a:t>
            </a:r>
            <a:endParaRPr lang="en-US" altLang="en-US" dirty="0">
              <a:latin typeface="Arial" pitchFamily="34" charset="0"/>
              <a:ea typeface="ＭＳ Ｐゴシック" pitchFamily="34" charset="-128"/>
            </a:endParaRPr>
          </a:p>
          <a:p>
            <a:pPr defTabSz="457200">
              <a:lnSpc>
                <a:spcPct val="90000"/>
              </a:lnSpc>
            </a:pPr>
            <a:r>
              <a:rPr lang="en-US" altLang="en-US" dirty="0">
                <a:latin typeface="Arial" pitchFamily="34" charset="0"/>
                <a:ea typeface="ＭＳ Ｐゴシック" pitchFamily="34" charset="-128"/>
              </a:rPr>
              <a:t>	ii) </a:t>
            </a:r>
            <a:r>
              <a:rPr lang="en-CA" altLang="en-US" sz="1200" kern="1200" dirty="0">
                <a:solidFill>
                  <a:schemeClr val="tx1"/>
                </a:solidFill>
                <a:effectLst/>
                <a:latin typeface="+mn-lt"/>
                <a:ea typeface="+mn-ea"/>
                <a:cs typeface="+mn-cs"/>
              </a:rPr>
              <a:t>T</a:t>
            </a:r>
            <a:r>
              <a:rPr lang="en-CA" sz="1200" kern="1200" dirty="0">
                <a:solidFill>
                  <a:schemeClr val="tx1"/>
                </a:solidFill>
                <a:effectLst/>
                <a:latin typeface="+mn-lt"/>
                <a:ea typeface="+mn-ea"/>
                <a:cs typeface="+mn-cs"/>
              </a:rPr>
              <a:t>hrough careful observation, Kraepelin was able to distinguish between two prominent disorders – what we now call bipolar disorder and schizophrenia – that are still treated by healthcare workers today.</a:t>
            </a:r>
          </a:p>
          <a:p>
            <a:pPr defTabSz="457200">
              <a:lnSpc>
                <a:spcPct val="90000"/>
              </a:lnSpc>
            </a:pPr>
            <a:r>
              <a:rPr lang="en-CA" sz="1200" kern="1200" dirty="0">
                <a:solidFill>
                  <a:schemeClr val="tx1"/>
                </a:solidFill>
                <a:effectLst/>
                <a:latin typeface="+mn-lt"/>
                <a:ea typeface="+mn-ea"/>
                <a:cs typeface="+mn-cs"/>
              </a:rPr>
              <a:t>	iii) Kraepelin’s work highlighted the need for people researching or treating mental disorders to have a common set of terminology. To address this concern, the American Psychiatric Association published a </a:t>
            </a:r>
            <a:r>
              <a:rPr lang="en-CA" sz="1200" i="1" kern="1200" dirty="0">
                <a:solidFill>
                  <a:schemeClr val="tx1"/>
                </a:solidFill>
                <a:effectLst/>
                <a:latin typeface="+mn-lt"/>
                <a:ea typeface="+mn-ea"/>
                <a:cs typeface="+mn-cs"/>
              </a:rPr>
              <a:t>Statistical Manual for the Use of Institutions for the Insane</a:t>
            </a:r>
            <a:r>
              <a:rPr lang="en-CA" sz="1200" kern="1200" dirty="0">
                <a:solidFill>
                  <a:schemeClr val="tx1"/>
                </a:solidFill>
                <a:effectLst/>
                <a:latin typeface="+mn-lt"/>
                <a:ea typeface="+mn-ea"/>
                <a:cs typeface="+mn-cs"/>
              </a:rPr>
              <a:t>. This short publication provided basic descriptions of common psychological disorders. Although the book was revised a number of times, it had one major problem: only about 10% of clinical cases in hospitals matched its descriptions! </a:t>
            </a:r>
            <a:endParaRPr lang="en-CA" dirty="0"/>
          </a:p>
          <a:p>
            <a:pPr marL="0" marR="0" lvl="0" indent="0" algn="l" defTabSz="457200" rtl="0" eaLnBrk="1" fontAlgn="auto" latinLnBrk="0" hangingPunct="1">
              <a:lnSpc>
                <a:spcPct val="90000"/>
              </a:lnSpc>
              <a:spcBef>
                <a:spcPts val="0"/>
              </a:spcBef>
              <a:spcAft>
                <a:spcPts val="0"/>
              </a:spcAft>
              <a:buClrTx/>
              <a:buSzTx/>
              <a:buFontTx/>
              <a:buNone/>
              <a:tabLst/>
              <a:defRPr/>
            </a:pPr>
            <a:endParaRPr lang="en-CA" dirty="0"/>
          </a:p>
          <a:p>
            <a:pPr defTabSz="457200">
              <a:lnSpc>
                <a:spcPct val="90000"/>
              </a:lnSpc>
            </a:pP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12</a:t>
            </a:fld>
            <a:endParaRPr lang="en-US" dirty="0"/>
          </a:p>
        </p:txBody>
      </p:sp>
    </p:spTree>
    <p:extLst>
      <p:ext uri="{BB962C8B-B14F-4D97-AF65-F5344CB8AC3E}">
        <p14:creationId xmlns:p14="http://schemas.microsoft.com/office/powerpoint/2010/main" val="264044243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1) There are cultural differences in how schizophrenia is perceived.</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Anglo-Americans tend to focus on the mental experiences of the disorder, such as disorganized thinking and emotions.</a:t>
            </a:r>
          </a:p>
          <a:p>
            <a:pPr defTabSz="457200"/>
            <a:r>
              <a:rPr lang="en-US" altLang="en-US" dirty="0">
                <a:latin typeface="Arial" pitchFamily="34" charset="0"/>
                <a:ea typeface="ＭＳ Ｐゴシック" pitchFamily="34" charset="-128"/>
              </a:rPr>
              <a:t>		a) They tend to view mental disorders as separate from other types of illness.</a:t>
            </a:r>
          </a:p>
          <a:p>
            <a:pPr defTabSz="457200"/>
            <a:r>
              <a:rPr lang="en-US" altLang="en-US" dirty="0">
                <a:latin typeface="Arial" pitchFamily="34" charset="0"/>
                <a:ea typeface="ＭＳ Ｐゴシック" pitchFamily="34" charset="-128"/>
              </a:rPr>
              <a:t>	ii) Mexican Americans focus more on how schizophrenia affects the body, such as by producing tension or tiredness.</a:t>
            </a:r>
          </a:p>
          <a:p>
            <a:pPr defTabSz="457200"/>
            <a:r>
              <a:rPr lang="en-US" altLang="en-US" dirty="0">
                <a:latin typeface="Arial" pitchFamily="34" charset="0"/>
                <a:ea typeface="ＭＳ Ｐゴシック" pitchFamily="34" charset="-128"/>
              </a:rPr>
              <a:t>		a) They conceive of the disorder as another other form of illness.</a:t>
            </a:r>
          </a:p>
          <a:p>
            <a:pPr defTabSz="457200"/>
            <a:r>
              <a:rPr lang="en-US" altLang="en-US" dirty="0">
                <a:latin typeface="Arial" pitchFamily="34" charset="0"/>
                <a:ea typeface="ＭＳ Ｐゴシック" pitchFamily="34" charset="-128"/>
              </a:rPr>
              <a:t>	iii) What we believe is schizophrenia, the Swahili of Tanzania see as a sign that spirits have invaded the body.</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67</a:t>
            </a:fld>
            <a:endParaRPr lang="en-US" dirty="0"/>
          </a:p>
        </p:txBody>
      </p:sp>
    </p:spTree>
    <p:extLst>
      <p:ext uri="{BB962C8B-B14F-4D97-AF65-F5344CB8AC3E}">
        <p14:creationId xmlns:p14="http://schemas.microsoft.com/office/powerpoint/2010/main" val="183639705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r>
              <a:rPr lang="en-US" b="1" i="1" dirty="0"/>
              <a:t>Ted Talk</a:t>
            </a:r>
            <a:r>
              <a:rPr lang="en-US" b="1" dirty="0"/>
              <a:t>: How to Make Stress Your Friend</a:t>
            </a:r>
            <a:r>
              <a:rPr lang="en-US" dirty="0"/>
              <a:t> (14:28) Psychologist Kelly </a:t>
            </a:r>
            <a:r>
              <a:rPr lang="en-US" dirty="0" err="1"/>
              <a:t>McGonigal</a:t>
            </a:r>
            <a:r>
              <a:rPr lang="en-US" dirty="0"/>
              <a:t> explores the idea that stress can be positive if we can learn to think about it in a new way.  </a:t>
            </a:r>
            <a:r>
              <a:rPr lang="en-US" u="sng" dirty="0"/>
              <a:t>http://</a:t>
            </a:r>
            <a:r>
              <a:rPr lang="en-US" u="sng" dirty="0" smtClean="0"/>
              <a:t>www.ted.com/talks/kelly_mcgonigal_how_to_make_stress_your_friend</a:t>
            </a:r>
          </a:p>
          <a:p>
            <a:pPr defTabSz="931774"/>
            <a:r>
              <a:rPr lang="en-US" b="1" i="1" u="none" dirty="0" smtClean="0"/>
              <a:t>Ted Talk: Resilience </a:t>
            </a:r>
            <a:r>
              <a:rPr lang="en-US" u="none" dirty="0" smtClean="0"/>
              <a:t>(12:55) </a:t>
            </a:r>
            <a:r>
              <a:rPr lang="en-US" dirty="0" smtClean="0"/>
              <a:t>In his research for NASA, clinical psychologist Raphael Rose discovered that failure is key to creating resilience. He explains how leaning into trials and setbacks builds the emotional callouses that help us value what's good in life. https://www.ted.com/talks/raphael_rose_from_stress_to_resilience</a:t>
            </a:r>
            <a:endParaRPr lang="en-US" u="none" dirty="0" smtClean="0"/>
          </a:p>
          <a:p>
            <a:pPr defTabSz="931774"/>
            <a:r>
              <a:rPr lang="en-US" u="none" dirty="0" smtClean="0"/>
              <a:t>MEDS</a:t>
            </a:r>
            <a:r>
              <a:rPr lang="en-US" u="none" baseline="0" dirty="0" smtClean="0"/>
              <a:t> Acronym </a:t>
            </a:r>
            <a:endParaRPr lang="en-US" u="none"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2E61351F-DBB1-4664-ADA9-83BC7CB8848D}" type="slidenum">
              <a:rPr lang="en-US" smtClean="0"/>
              <a:t>68</a:t>
            </a:fld>
            <a:endParaRPr lang="en-US"/>
          </a:p>
        </p:txBody>
      </p:sp>
    </p:spTree>
    <p:extLst>
      <p:ext uri="{BB962C8B-B14F-4D97-AF65-F5344CB8AC3E}">
        <p14:creationId xmlns:p14="http://schemas.microsoft.com/office/powerpoint/2010/main" val="38511412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sz="1200" dirty="0">
                <a:latin typeface="Arial" pitchFamily="34" charset="0"/>
                <a:ea typeface="ＭＳ Ｐゴシック" pitchFamily="34" charset="-128"/>
              </a:rPr>
              <a:t>1) </a:t>
            </a:r>
            <a:r>
              <a:rPr lang="en-CA" altLang="en-US" sz="1200" kern="1200" dirty="0">
                <a:solidFill>
                  <a:schemeClr val="tx1"/>
                </a:solidFill>
                <a:effectLst/>
                <a:latin typeface="+mn-lt"/>
                <a:ea typeface="+mn-ea"/>
                <a:cs typeface="+mn-cs"/>
              </a:rPr>
              <a:t>During</a:t>
            </a:r>
            <a:r>
              <a:rPr lang="en-CA" sz="1200" kern="1200" dirty="0">
                <a:solidFill>
                  <a:schemeClr val="tx1"/>
                </a:solidFill>
                <a:effectLst/>
                <a:latin typeface="+mn-lt"/>
                <a:ea typeface="+mn-ea"/>
                <a:cs typeface="+mn-cs"/>
              </a:rPr>
              <a:t> World War II, American psychiatrists were hired in large numbers by the U.S. military to aid in the selection of soldiers and to treat mental disturbances resulting from military duty. This led to the creation of a classification scheme that allowed the psychiatrists to identify the different mental disturbances experienced by soldiers. Building on the military’s diagnostic system, as well as the sixth edition of the World Health Organization’s </a:t>
            </a:r>
            <a:r>
              <a:rPr lang="en-CA" sz="1200" i="1" kern="1200" dirty="0">
                <a:solidFill>
                  <a:schemeClr val="tx1"/>
                </a:solidFill>
                <a:effectLst/>
                <a:latin typeface="+mn-lt"/>
                <a:ea typeface="+mn-ea"/>
                <a:cs typeface="+mn-cs"/>
              </a:rPr>
              <a:t>International Statistical Classification of Disease </a:t>
            </a:r>
            <a:r>
              <a:rPr lang="en-CA" sz="1200" kern="1200" dirty="0">
                <a:solidFill>
                  <a:schemeClr val="tx1"/>
                </a:solidFill>
                <a:effectLst/>
                <a:latin typeface="+mn-lt"/>
                <a:ea typeface="+mn-ea"/>
                <a:cs typeface="+mn-cs"/>
              </a:rPr>
              <a:t>(which included mental disorders), the American </a:t>
            </a:r>
            <a:r>
              <a:rPr lang="en-CA" sz="1200" b="0" kern="1200" dirty="0">
                <a:solidFill>
                  <a:schemeClr val="tx1"/>
                </a:solidFill>
                <a:effectLst/>
                <a:latin typeface="+mn-lt"/>
                <a:ea typeface="+mn-ea"/>
                <a:cs typeface="+mn-cs"/>
              </a:rPr>
              <a:t>Psychiatric Association created the Diagnostic and Statistical Manual of Mental Disorders (DSM).</a:t>
            </a:r>
            <a:endParaRPr lang="en-CA" b="0" dirty="0"/>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Diagnostic and Statistical Manual for Mental Disorders (DSM) (p. 565)</a:t>
            </a:r>
            <a:r>
              <a:rPr lang="en-US" altLang="en-US" sz="1200" i="1" dirty="0">
                <a:latin typeface="Arial" pitchFamily="34" charset="0"/>
                <a:ea typeface="ＭＳ Ｐゴシック" pitchFamily="34" charset="-128"/>
              </a:rPr>
              <a:t> is a standardized manual to aid in the diagnosis of disorders.</a:t>
            </a:r>
            <a:endParaRPr lang="en-US" altLang="en-US"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 </a:t>
            </a:r>
          </a:p>
          <a:p>
            <a:pPr marL="0" marR="0" lvl="0" indent="0" algn="l" defTabSz="457200" rtl="0" eaLnBrk="1" fontAlgn="auto" latinLnBrk="0" hangingPunct="1">
              <a:lnSpc>
                <a:spcPct val="90000"/>
              </a:lnSpc>
              <a:spcBef>
                <a:spcPts val="0"/>
              </a:spcBef>
              <a:spcAft>
                <a:spcPts val="0"/>
              </a:spcAft>
              <a:buClrTx/>
              <a:buSzTx/>
              <a:buFontTx/>
              <a:buNone/>
              <a:tabLst/>
              <a:defRPr/>
            </a:pPr>
            <a:r>
              <a:rPr lang="en-US" altLang="en-US" sz="1200" dirty="0">
                <a:latin typeface="Arial" pitchFamily="34" charset="0"/>
                <a:ea typeface="ＭＳ Ｐゴシック" pitchFamily="34" charset="-128"/>
              </a:rPr>
              <a:t>2) </a:t>
            </a:r>
            <a:r>
              <a:rPr lang="en-CA" sz="1200" kern="1200" dirty="0">
                <a:solidFill>
                  <a:schemeClr val="tx1"/>
                </a:solidFill>
                <a:effectLst/>
                <a:latin typeface="+mn-lt"/>
                <a:ea typeface="+mn-ea"/>
                <a:cs typeface="+mn-cs"/>
              </a:rPr>
              <a:t>The first edition of the DSM (DSM-I) described the symptoms of 106 different mental disorders. However, some of these disorders reflected the cultural biases of that era. For instance, homosexuality was listed as a psychological disorder (and remained one until 1980).</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a:t>
            </a:r>
            <a:r>
              <a:rPr lang="en-CA" sz="1200" kern="1200" dirty="0" err="1">
                <a:solidFill>
                  <a:schemeClr val="tx1"/>
                </a:solidFill>
                <a:effectLst/>
                <a:latin typeface="+mn-lt"/>
                <a:ea typeface="+mn-ea"/>
                <a:cs typeface="+mn-cs"/>
              </a:rPr>
              <a:t>i</a:t>
            </a:r>
            <a:r>
              <a:rPr lang="en-CA" sz="1200" kern="1200" dirty="0">
                <a:solidFill>
                  <a:schemeClr val="tx1"/>
                </a:solidFill>
                <a:effectLst/>
                <a:latin typeface="+mn-lt"/>
                <a:ea typeface="+mn-ea"/>
                <a:cs typeface="+mn-cs"/>
              </a:rPr>
              <a:t>) DSM-I was an imperfect document. It has been revised several times since its original publication. With each revision, the number of psychological disorders has increased, sometimes dramatically (see Figure 15.1).</a:t>
            </a:r>
          </a:p>
          <a:p>
            <a:pPr marL="0" marR="0" lvl="0" indent="0" algn="l" defTabSz="457200" rtl="0" eaLnBrk="1" fontAlgn="auto" latinLnBrk="0" hangingPunct="1">
              <a:lnSpc>
                <a:spcPct val="90000"/>
              </a:lnSpc>
              <a:spcBef>
                <a:spcPts val="0"/>
              </a:spcBef>
              <a:spcAft>
                <a:spcPts val="0"/>
              </a:spcAft>
              <a:buClrTx/>
              <a:buSzTx/>
              <a:buFontTx/>
              <a:buNone/>
              <a:tabLst/>
              <a:defRPr/>
            </a:pPr>
            <a:endParaRPr lang="en-CA" sz="1200" kern="1200" dirty="0">
              <a:solidFill>
                <a:schemeClr val="tx1"/>
              </a:solidFill>
              <a:effectLst/>
              <a:latin typeface="+mn-lt"/>
              <a:ea typeface="+mn-ea"/>
              <a:cs typeface="+mn-cs"/>
            </a:endParaRP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3) The current version of the DSM is the DSM-5, released in May 2013.</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a:t>
            </a:r>
            <a:r>
              <a:rPr lang="en-CA" sz="1200" kern="1200" dirty="0" err="1">
                <a:solidFill>
                  <a:schemeClr val="tx1"/>
                </a:solidFill>
                <a:effectLst/>
                <a:latin typeface="+mn-lt"/>
                <a:ea typeface="+mn-ea"/>
                <a:cs typeface="+mn-cs"/>
              </a:rPr>
              <a:t>i</a:t>
            </a:r>
            <a:r>
              <a:rPr lang="en-CA" sz="1200" kern="1200" dirty="0">
                <a:solidFill>
                  <a:schemeClr val="tx1"/>
                </a:solidFill>
                <a:effectLst/>
                <a:latin typeface="+mn-lt"/>
                <a:ea typeface="+mn-ea"/>
                <a:cs typeface="+mn-cs"/>
              </a:rPr>
              <a:t>) The DSM-5 divides mental illnesses up into 19 categories, each containing several subtypes. For example, one section of the DSM-5 discusses different aspects of depression, another covers anxiety disorders, and another covers schizophrenia.</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ii) Although each subtype of each disorder is associated with a number of symptoms, there is a subtle difference in how psychological disorders are discussed in the DSM-5. More attention is now paid to how the severity of disorders can exist along a dimension from relatively mild to very debilitating.</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a) Treating some disorders in a dimensional fashion (i.e., mild to severe) has had some interesting consequences for patients. For example, Asperger’s syndrome is sometimes treated as a less severe form of </a:t>
            </a:r>
            <a:r>
              <a:rPr lang="en-CA" sz="1200" i="1" kern="1200" dirty="0">
                <a:solidFill>
                  <a:schemeClr val="tx1"/>
                </a:solidFill>
                <a:effectLst/>
                <a:latin typeface="+mn-lt"/>
                <a:ea typeface="+mn-ea"/>
                <a:cs typeface="+mn-cs"/>
              </a:rPr>
              <a:t>autism</a:t>
            </a:r>
            <a:r>
              <a:rPr lang="en-CA" sz="1200" kern="1200" dirty="0">
                <a:solidFill>
                  <a:schemeClr val="tx1"/>
                </a:solidFill>
                <a:effectLst/>
                <a:latin typeface="+mn-lt"/>
                <a:ea typeface="+mn-ea"/>
                <a:cs typeface="+mn-cs"/>
              </a:rPr>
              <a:t>, a developmental disorder associated with poor social skills and that may be accompanied by intellectual impairments. In the DSM-5, Asperger’s has disappeared. Individuals who were once diagnosed with this disorder are either considered mildly autistic or no longer have an illness.</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iii) The DSM-5 is not intended to be the final version of this diagnostic tool. Its designers assumed that revisions would be published as brain imaging and genetic research shed additional light on mental illnesses.</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13</a:t>
            </a:fld>
            <a:endParaRPr lang="en-US" dirty="0"/>
          </a:p>
        </p:txBody>
      </p:sp>
    </p:spTree>
    <p:extLst>
      <p:ext uri="{BB962C8B-B14F-4D97-AF65-F5344CB8AC3E}">
        <p14:creationId xmlns:p14="http://schemas.microsoft.com/office/powerpoint/2010/main" val="41755977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3) The current version of the DSM is the DSM-5, released in May 2013.</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a:t>
            </a:r>
            <a:r>
              <a:rPr lang="en-CA" sz="1200" kern="1200" dirty="0" err="1">
                <a:solidFill>
                  <a:schemeClr val="tx1"/>
                </a:solidFill>
                <a:effectLst/>
                <a:latin typeface="+mn-lt"/>
                <a:ea typeface="+mn-ea"/>
                <a:cs typeface="+mn-cs"/>
              </a:rPr>
              <a:t>i</a:t>
            </a:r>
            <a:r>
              <a:rPr lang="en-CA" sz="1200" kern="1200" dirty="0">
                <a:solidFill>
                  <a:schemeClr val="tx1"/>
                </a:solidFill>
                <a:effectLst/>
                <a:latin typeface="+mn-lt"/>
                <a:ea typeface="+mn-ea"/>
                <a:cs typeface="+mn-cs"/>
              </a:rPr>
              <a:t>) The DSM-5 divides mental illnesses up into 19 categories, each containing several subtypes. For example, one section of the DSM-5 discusses different aspects of depression, another covers anxiety disorders, and another covers schizophrenia.</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ii) Although each subtype of each disorder is associated with a number of symptoms, there is a subtle difference in how psychological disorders are discussed in the DSM-5. More attention is now paid to how the severity of disorders can exist along a dimension from relatively mild to very debilitating.</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a) Treating some disorders in a dimensional fashion (i.e., mild to severe) has had some interesting consequences for patients. For example, Asperger’s syndrome is sometimes treated as a less severe form of </a:t>
            </a:r>
            <a:r>
              <a:rPr lang="en-CA" sz="1200" i="1" kern="1200" dirty="0">
                <a:solidFill>
                  <a:schemeClr val="tx1"/>
                </a:solidFill>
                <a:effectLst/>
                <a:latin typeface="+mn-lt"/>
                <a:ea typeface="+mn-ea"/>
                <a:cs typeface="+mn-cs"/>
              </a:rPr>
              <a:t>autism</a:t>
            </a:r>
            <a:r>
              <a:rPr lang="en-CA" sz="1200" kern="1200" dirty="0">
                <a:solidFill>
                  <a:schemeClr val="tx1"/>
                </a:solidFill>
                <a:effectLst/>
                <a:latin typeface="+mn-lt"/>
                <a:ea typeface="+mn-ea"/>
                <a:cs typeface="+mn-cs"/>
              </a:rPr>
              <a:t>, a developmental disorder associated with poor social skills and that may be accompanied by intellectual impairments. In the DSM-5, Asperger’s has disappeared. Individuals who were once diagnosed with this disorder are either considered mildly autistic or no longer have an illness.</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iii) The DSM-5 is not intended to be the final version of this diagnostic tool. Its designers assumed that revisions would be published as brain imaging and genetic research shed additional light on mental illnesses.</a:t>
            </a:r>
          </a:p>
          <a:p>
            <a:pPr marL="0" marR="0" lvl="0" indent="0" algn="l" defTabSz="457200" rtl="0" eaLnBrk="1" fontAlgn="auto" latinLnBrk="0" hangingPunct="1">
              <a:lnSpc>
                <a:spcPct val="90000"/>
              </a:lnSpc>
              <a:spcBef>
                <a:spcPts val="0"/>
              </a:spcBef>
              <a:spcAft>
                <a:spcPts val="0"/>
              </a:spcAft>
              <a:buClrTx/>
              <a:buSzTx/>
              <a:buFontTx/>
              <a:buNone/>
              <a:tabLst/>
              <a:defRPr/>
            </a:pPr>
            <a:endParaRPr lang="en-CA" sz="1200" kern="1200" dirty="0">
              <a:solidFill>
                <a:schemeClr val="tx1"/>
              </a:solidFill>
              <a:effectLst/>
              <a:latin typeface="+mn-lt"/>
              <a:ea typeface="+mn-ea"/>
              <a:cs typeface="+mn-cs"/>
            </a:endParaRP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Long Description:</a:t>
            </a:r>
          </a:p>
          <a:p>
            <a:r>
              <a:rPr lang="en-US" sz="1200" kern="1200" dirty="0">
                <a:solidFill>
                  <a:schemeClr val="tx1"/>
                </a:solidFill>
                <a:effectLst/>
                <a:latin typeface="+mn-lt"/>
                <a:ea typeface="+mn-ea"/>
                <a:cs typeface="+mn-cs"/>
              </a:rPr>
              <a:t>The x-axis shows DSM I, II, III, and IV. The y-axis shows number of disorders from 0 to 450 in increments of 50. The details of the graph are as follows:</a:t>
            </a:r>
            <a:endParaRPr lang="en-IN"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DSM-I: 106</a:t>
            </a:r>
            <a:endParaRPr lang="en-IN"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DSM-II: 186</a:t>
            </a:r>
            <a:endParaRPr lang="en-IN"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DSM-III: 265</a:t>
            </a:r>
            <a:endParaRPr lang="en-IN"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DSM-IV: 410</a:t>
            </a:r>
            <a:endParaRPr lang="en-IN"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pPr/>
              <a:t>14</a:t>
            </a:fld>
            <a:endParaRPr lang="en-US" dirty="0"/>
          </a:p>
        </p:txBody>
      </p:sp>
    </p:spTree>
    <p:extLst>
      <p:ext uri="{BB962C8B-B14F-4D97-AF65-F5344CB8AC3E}">
        <p14:creationId xmlns:p14="http://schemas.microsoft.com/office/powerpoint/2010/main" val="105394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90000"/>
              </a:lnSpc>
              <a:spcBef>
                <a:spcPts val="0"/>
              </a:spcBef>
              <a:spcAft>
                <a:spcPts val="0"/>
              </a:spcAft>
              <a:buClrTx/>
              <a:buSzTx/>
              <a:buFontTx/>
              <a:buNone/>
              <a:tabLst/>
              <a:defRPr/>
            </a:pPr>
            <a:r>
              <a:rPr lang="en-US" altLang="en-US" sz="1200" dirty="0">
                <a:latin typeface="Arial" pitchFamily="34" charset="0"/>
                <a:ea typeface="ＭＳ Ｐゴシック" pitchFamily="34" charset="-128"/>
              </a:rPr>
              <a:t>1) </a:t>
            </a:r>
            <a:r>
              <a:rPr lang="en-CA" sz="1200" kern="1200" dirty="0">
                <a:solidFill>
                  <a:schemeClr val="tx1"/>
                </a:solidFill>
                <a:effectLst/>
                <a:latin typeface="+mn-lt"/>
                <a:ea typeface="+mn-ea"/>
                <a:cs typeface="+mn-cs"/>
              </a:rPr>
              <a:t>Psychologists and psychiatrists don’t have precise tools. Instead, the diagnostic process is subjective, involving human clinicians trying to make sense of the different behaviours being displayed by their clients. To try to help clinicians, the DSM offers lists of specific symptoms that are indicative of specific disorders.</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a:t>
            </a:r>
            <a:r>
              <a:rPr lang="en-CA" sz="1200" kern="1200" dirty="0" err="1">
                <a:solidFill>
                  <a:schemeClr val="tx1"/>
                </a:solidFill>
                <a:effectLst/>
                <a:latin typeface="+mn-lt"/>
                <a:ea typeface="+mn-ea"/>
                <a:cs typeface="+mn-cs"/>
              </a:rPr>
              <a:t>i</a:t>
            </a:r>
            <a:r>
              <a:rPr lang="en-CA" sz="1200" kern="1200" dirty="0">
                <a:solidFill>
                  <a:schemeClr val="tx1"/>
                </a:solidFill>
                <a:effectLst/>
                <a:latin typeface="+mn-lt"/>
                <a:ea typeface="+mn-ea"/>
                <a:cs typeface="+mn-cs"/>
              </a:rPr>
              <a:t>) Unfortunately, this doesn’t entirely solve the problem for many reasons.</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a) For one, a clinician still has to subjectively decide whether a client displays each symptom and whether it is severe enough to be considered a </a:t>
            </a:r>
            <a:r>
              <a:rPr lang="en-CA" sz="1200" i="1" kern="1200" dirty="0">
                <a:solidFill>
                  <a:schemeClr val="tx1"/>
                </a:solidFill>
                <a:effectLst/>
                <a:latin typeface="+mn-lt"/>
                <a:ea typeface="+mn-ea"/>
                <a:cs typeface="+mn-cs"/>
              </a:rPr>
              <a:t>symptom </a:t>
            </a:r>
            <a:r>
              <a:rPr lang="en-CA" sz="1200" kern="1200" dirty="0">
                <a:solidFill>
                  <a:schemeClr val="tx1"/>
                </a:solidFill>
                <a:effectLst/>
                <a:latin typeface="+mn-lt"/>
                <a:ea typeface="+mn-ea"/>
                <a:cs typeface="+mn-cs"/>
              </a:rPr>
              <a:t>or just </a:t>
            </a:r>
            <a:r>
              <a:rPr lang="en-CA" sz="1200" i="1" kern="1200" dirty="0">
                <a:solidFill>
                  <a:schemeClr val="tx1"/>
                </a:solidFill>
                <a:effectLst/>
                <a:latin typeface="+mn-lt"/>
                <a:ea typeface="+mn-ea"/>
                <a:cs typeface="+mn-cs"/>
              </a:rPr>
              <a:t>normal experience</a:t>
            </a:r>
            <a:r>
              <a:rPr lang="en-CA" sz="1200" kern="1200" dirty="0">
                <a:solidFill>
                  <a:schemeClr val="tx1"/>
                </a:solidFill>
                <a:effectLst/>
                <a:latin typeface="+mn-lt"/>
                <a:ea typeface="+mn-ea"/>
                <a:cs typeface="+mn-cs"/>
              </a:rPr>
              <a:t>.</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b) Another problem is that different disorders often share many common symptoms. As a result, different mental health professionals might make different diagnoses. 		c) An additional weakness of the DSM is that there is a fine, and essentially arbitrary, line between whether a person is considered to have a disorder or not. If a person seems to have the necessary number of symptoms (e.g., five out of a possible nine), then they have the disorder, but with one symptom less, they don’t.</a:t>
            </a:r>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2) What are the outcomes of diagnosing a person as having a particular disorder?</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a:t>
            </a:r>
            <a:r>
              <a:rPr lang="en-CA" sz="1200" kern="1200" dirty="0" err="1">
                <a:solidFill>
                  <a:schemeClr val="tx1"/>
                </a:solidFill>
                <a:effectLst/>
                <a:latin typeface="+mn-lt"/>
                <a:ea typeface="+mn-ea"/>
                <a:cs typeface="+mn-cs"/>
              </a:rPr>
              <a:t>i</a:t>
            </a:r>
            <a:r>
              <a:rPr lang="en-CA" sz="1200" kern="1200" dirty="0">
                <a:solidFill>
                  <a:schemeClr val="tx1"/>
                </a:solidFill>
                <a:effectLst/>
                <a:latin typeface="+mn-lt"/>
                <a:ea typeface="+mn-ea"/>
                <a:cs typeface="+mn-cs"/>
              </a:rPr>
              <a:t>) On the positive side, it is hoped that receiving a diagnosis should make people more likely to seek and receive effective treatment.</a:t>
            </a:r>
          </a:p>
          <a:p>
            <a:pPr marL="0" marR="0" lvl="0" indent="0" algn="l" defTabSz="457200" rtl="0" eaLnBrk="1" fontAlgn="auto" latinLnBrk="0" hangingPunct="1">
              <a:lnSpc>
                <a:spcPct val="90000"/>
              </a:lnSpc>
              <a:spcBef>
                <a:spcPts val="0"/>
              </a:spcBef>
              <a:spcAft>
                <a:spcPts val="0"/>
              </a:spcAft>
              <a:buClrTx/>
              <a:buSzTx/>
              <a:buFontTx/>
              <a:buNone/>
              <a:tabLst/>
              <a:defRPr/>
            </a:pPr>
            <a:r>
              <a:rPr lang="en-CA" sz="1200" kern="1200" dirty="0">
                <a:solidFill>
                  <a:schemeClr val="tx1"/>
                </a:solidFill>
                <a:effectLst/>
                <a:latin typeface="+mn-lt"/>
                <a:ea typeface="+mn-ea"/>
                <a:cs typeface="+mn-cs"/>
              </a:rPr>
              <a:t>	ii) However, diagnostic labels can also have their drawbacks. </a:t>
            </a:r>
          </a:p>
          <a:p>
            <a:r>
              <a:rPr lang="en-CA" sz="1200" kern="1200" dirty="0">
                <a:solidFill>
                  <a:schemeClr val="tx1"/>
                </a:solidFill>
                <a:effectLst/>
                <a:latin typeface="+mn-lt"/>
                <a:ea typeface="+mn-ea"/>
                <a:cs typeface="+mn-cs"/>
              </a:rPr>
              <a:t>	a) One concern related to psychological diagnoses is that once a person has been labelled as having a disorder, the label itself may change how that person is viewed by others, and how subsequent behaviours are interpreted.</a:t>
            </a:r>
          </a:p>
          <a:p>
            <a:r>
              <a:rPr lang="en-CA" sz="1200" kern="1200" dirty="0">
                <a:solidFill>
                  <a:schemeClr val="tx1"/>
                </a:solidFill>
                <a:effectLst/>
                <a:latin typeface="+mn-lt"/>
                <a:ea typeface="+mn-ea"/>
                <a:cs typeface="+mn-cs"/>
              </a:rPr>
              <a:t>	b) A related problem is that seeing oneself as mentally ill can be associated with low self-esteem or feelings of helplessness. In some cases, a diagnosis may lead a person to indulge in even more extreme or destructive behaviour patterns. Because of stigma and negative attitudes toward the mentally ill, people may expect that other people will reject and devalue them. This perception may lead them to withdraw from social contact and fail to seek the support that could help them.</a:t>
            </a:r>
          </a:p>
          <a:p>
            <a:r>
              <a:rPr lang="en-CA" sz="1200" kern="1200" dirty="0">
                <a:solidFill>
                  <a:schemeClr val="tx1"/>
                </a:solidFill>
                <a:effectLst/>
                <a:latin typeface="+mn-lt"/>
                <a:ea typeface="+mn-ea"/>
                <a:cs typeface="+mn-cs"/>
              </a:rPr>
              <a:t>	c) We should be very concerned about using diagnostic labels accurately. </a:t>
            </a:r>
            <a:endParaRPr lang="en-CA" dirty="0"/>
          </a:p>
          <a:p>
            <a:endParaRPr lang="en-CA"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15</a:t>
            </a:fld>
            <a:endParaRPr lang="en-US" dirty="0"/>
          </a:p>
        </p:txBody>
      </p:sp>
    </p:spTree>
    <p:extLst>
      <p:ext uri="{BB962C8B-B14F-4D97-AF65-F5344CB8AC3E}">
        <p14:creationId xmlns:p14="http://schemas.microsoft.com/office/powerpoint/2010/main" val="15661384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0" name="Rectangle 9"/>
          <p:cNvSpPr/>
          <p:nvPr/>
        </p:nvSpPr>
        <p:spPr bwMode="white">
          <a:xfrm>
            <a:off x="0" y="0"/>
            <a:ext cx="9144000" cy="3886200"/>
          </a:xfrm>
          <a:prstGeom prst="rect">
            <a:avLst/>
          </a:prstGeom>
          <a:solidFill>
            <a:srgbClr val="007FA3"/>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85800" y="762000"/>
            <a:ext cx="7772400" cy="2838451"/>
          </a:xfrm>
        </p:spPr>
        <p:txBody>
          <a:bodyPr anchor="b">
            <a:noAutofit/>
          </a:bodyPr>
          <a:lstStyle>
            <a:lvl1pPr algn="l">
              <a:defRPr sz="36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674687" y="3962400"/>
            <a:ext cx="7794626" cy="1752600"/>
          </a:xfrm>
        </p:spPr>
        <p:txBody>
          <a:bodyPr>
            <a:noAutofit/>
          </a:bodyPr>
          <a:lstStyle>
            <a:lvl1pPr marL="0" indent="0" algn="l">
              <a:spcBef>
                <a:spcPts val="0"/>
              </a:spcBef>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A9DF6EFB-3F44-496C-A842-1E0B3D3B975A}" type="datetimeFigureOut">
              <a:rPr lang="en-US" smtClean="0"/>
              <a:pPr/>
              <a:t>9/3/2021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3" name="Footer Placeholder 4"/>
          <p:cNvSpPr>
            <a:spLocks noGrp="1"/>
          </p:cNvSpPr>
          <p:nvPr>
            <p:ph type="ftr" sz="quarter" idx="3"/>
          </p:nvPr>
        </p:nvSpPr>
        <p:spPr>
          <a:xfrm>
            <a:off x="93969" y="6172200"/>
            <a:ext cx="8595360" cy="235463"/>
          </a:xfrm>
          <a:prstGeom prst="rect">
            <a:avLst/>
          </a:prstGeom>
        </p:spPr>
        <p:txBody>
          <a:bodyPr vert="horz" lIns="0" tIns="0" rIns="0" bIns="0" rtlCol="0" anchor="b"/>
          <a:lstStyle>
            <a:lvl1pPr algn="l">
              <a:defRPr sz="1100">
                <a:solidFill>
                  <a:schemeClr val="tx1"/>
                </a:solidFill>
              </a:defRPr>
            </a:lvl1pPr>
          </a:lstStyle>
          <a:p>
            <a:endParaRPr lang="en-US" dirty="0"/>
          </a:p>
        </p:txBody>
      </p:sp>
      <p:pic>
        <p:nvPicPr>
          <p:cNvPr id="11" name="Picture 10"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2" name="TextBox 11"/>
          <p:cNvSpPr txBox="1"/>
          <p:nvPr userDrawn="1"/>
        </p:nvSpPr>
        <p:spPr>
          <a:xfrm>
            <a:off x="990600" y="6429345"/>
            <a:ext cx="7162800" cy="200055"/>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Pearson Canada Inc.</a:t>
            </a:r>
          </a:p>
        </p:txBody>
      </p:sp>
      <p:sp>
        <p:nvSpPr>
          <p:cNvPr id="16"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700" b="1" kern="1200" noProof="0" dirty="0">
                <a:solidFill>
                  <a:schemeClr val="tx1"/>
                </a:solidFill>
                <a:latin typeface="+mn-lt"/>
                <a:ea typeface="Verdana" panose="020B0604030504040204" pitchFamily="34" charset="0"/>
                <a:cs typeface="Verdana" panose="020B0604030504040204" pitchFamily="34" charset="0"/>
              </a:rPr>
              <a:t>15 - </a:t>
            </a:r>
            <a:fld id="{876BFF75-7A20-4B22-803D-E5D1449082FD}" type="slidenum">
              <a:rPr lang="en-US" altLang="en-US" sz="700" b="1" kern="1200" noProof="0" smtClean="0">
                <a:solidFill>
                  <a:schemeClr val="tx1"/>
                </a:solidFill>
                <a:latin typeface="+mn-lt"/>
                <a:ea typeface="Verdana" panose="020B0604030504040204" pitchFamily="34" charset="0"/>
                <a:cs typeface="Verdana" panose="020B060403050404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700" b="1" kern="1200" noProof="0" dirty="0">
              <a:solidFill>
                <a:schemeClr val="tx1"/>
              </a:solidFill>
              <a:latin typeface="+mn-lt"/>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887980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400"/>
            </a:lvl1pPr>
            <a:lvl2pPr>
              <a:defRPr sz="2400"/>
            </a:lvl2pPr>
            <a:lvl3pPr>
              <a:defRPr sz="2400"/>
            </a:lvl3pPr>
            <a:lvl4pPr>
              <a:defRPr sz="2400"/>
            </a:lvl4pPr>
            <a:lvl5pPr>
              <a:defRPr sz="2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400"/>
            </a:lvl1pPr>
            <a:lvl2pPr>
              <a:defRPr sz="2400"/>
            </a:lvl2pPr>
            <a:lvl3pPr>
              <a:defRPr sz="2400"/>
            </a:lvl3pPr>
            <a:lvl4pPr>
              <a:defRPr sz="2400"/>
            </a:lvl4pPr>
            <a:lvl5pPr>
              <a:defRPr sz="2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9/3/2021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1547999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1447800"/>
            <a:ext cx="7772400" cy="2152651"/>
          </a:xfrm>
        </p:spPr>
        <p:txBody>
          <a:bodyPr anchor="b">
            <a:noAutofit/>
          </a:bodyPr>
          <a:lstStyle>
            <a:lvl1pPr algn="l">
              <a:defRPr sz="3400" b="1" cap="none" baseline="0">
                <a:solidFill>
                  <a:srgbClr val="007FA3"/>
                </a:solidFill>
              </a:defRPr>
            </a:lvl1pPr>
          </a:lstStyle>
          <a:p>
            <a:r>
              <a:rPr lang="en-US" dirty="0"/>
              <a:t>Click to edit Master title style</a:t>
            </a:r>
          </a:p>
        </p:txBody>
      </p:sp>
      <p:sp>
        <p:nvSpPr>
          <p:cNvPr id="3" name="Text Placeholder 2"/>
          <p:cNvSpPr>
            <a:spLocks noGrp="1"/>
          </p:cNvSpPr>
          <p:nvPr>
            <p:ph type="body" idx="1"/>
          </p:nvPr>
        </p:nvSpPr>
        <p:spPr>
          <a:xfrm>
            <a:off x="674687" y="3962400"/>
            <a:ext cx="7794627" cy="1752600"/>
          </a:xfrm>
        </p:spPr>
        <p:txBody>
          <a:bodyPr anchor="t">
            <a:noAutofit/>
          </a:bodyPr>
          <a:lstStyle>
            <a:lvl1pPr marL="0" indent="0">
              <a:spcBef>
                <a:spcPts val="0"/>
              </a:spcBef>
              <a:buNone/>
              <a:defRPr sz="2400">
                <a:solidFill>
                  <a:srgbClr val="007FA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9"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9/3/2021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7547041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Figures+Tabl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7" name="Content Placeholder 6"/>
          <p:cNvSpPr>
            <a:spLocks noGrp="1"/>
          </p:cNvSpPr>
          <p:nvPr>
            <p:ph sz="quarter" idx="14"/>
          </p:nvPr>
        </p:nvSpPr>
        <p:spPr>
          <a:xfrm>
            <a:off x="457200" y="5410200"/>
            <a:ext cx="8229600" cy="758952"/>
          </a:xfrm>
        </p:spPr>
        <p:txBody>
          <a:bodyPr/>
          <a:lstStyle>
            <a:lvl1pPr marL="0" indent="0">
              <a:buNone/>
              <a:defRPr/>
            </a:lvl1pPr>
          </a:lstStyle>
          <a:p>
            <a:pPr lvl="0"/>
            <a:endParaRPr lang="en-US" dirty="0"/>
          </a:p>
        </p:txBody>
      </p:sp>
      <p:sp>
        <p:nvSpPr>
          <p:cNvPr id="4" name="Content Placeholder 3"/>
          <p:cNvSpPr>
            <a:spLocks noGrp="1"/>
          </p:cNvSpPr>
          <p:nvPr>
            <p:ph sz="quarter" idx="13"/>
          </p:nvPr>
        </p:nvSpPr>
        <p:spPr>
          <a:xfrm>
            <a:off x="457200" y="4495800"/>
            <a:ext cx="8229600" cy="762000"/>
          </a:xfrm>
        </p:spPr>
        <p:txBody>
          <a:bodyPr/>
          <a:lstStyle>
            <a:lvl1pPr marL="0" indent="0">
              <a:buNone/>
              <a:defRPr/>
            </a:lvl1pPr>
          </a:lstStyle>
          <a:p>
            <a:pPr lvl="0"/>
            <a:endParaRPr lang="en-US" dirty="0"/>
          </a:p>
        </p:txBody>
      </p:sp>
      <p:sp>
        <p:nvSpPr>
          <p:cNvPr id="3" name="Content Placeholder 2"/>
          <p:cNvSpPr>
            <a:spLocks noGrp="1"/>
          </p:cNvSpPr>
          <p:nvPr>
            <p:ph idx="1"/>
          </p:nvPr>
        </p:nvSpPr>
        <p:spPr>
          <a:xfrm>
            <a:off x="457200" y="1600201"/>
            <a:ext cx="8229600" cy="762000"/>
          </a:xfrm>
        </p:spPr>
        <p:txBody>
          <a:bodyPr/>
          <a:lstStyle>
            <a:lvl1pPr marL="0" indent="0">
              <a:buClr>
                <a:srgbClr val="007FA3"/>
              </a:buClr>
              <a:buSzPct val="100000"/>
              <a:buNone/>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endParaRPr lang="en-US" dirty="0"/>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a:prstGeom prst="rect">
            <a:avLst/>
          </a:prstGeom>
        </p:spPr>
        <p:txBody>
          <a:bodyPr/>
          <a:lstStyle/>
          <a:p>
            <a:fld id="{A9DF6EFB-3F44-496C-A842-1E0B3D3B975A}" type="datetimeFigureOut">
              <a:rPr lang="en-US" smtClean="0"/>
              <a:pPr/>
              <a:t>9/3/2021</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1427056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Click to edit Master title style</a:t>
            </a:r>
          </a:p>
        </p:txBody>
      </p:sp>
      <p:sp>
        <p:nvSpPr>
          <p:cNvPr id="9" name="Footer Placeholder 3"/>
          <p:cNvSpPr>
            <a:spLocks noGrp="1"/>
          </p:cNvSpPr>
          <p:nvPr>
            <p:ph type="ftr" sz="quarter" idx="11"/>
          </p:nvPr>
        </p:nvSpPr>
        <p:spPr>
          <a:xfrm>
            <a:off x="93969" y="6172200"/>
            <a:ext cx="8595360" cy="235463"/>
          </a:xfrm>
        </p:spPr>
        <p:txBody>
          <a:bodyPr/>
          <a:lstStyle/>
          <a:p>
            <a:endParaRPr lang="en-US" dirty="0"/>
          </a:p>
        </p:txBody>
      </p:sp>
      <p:sp>
        <p:nvSpPr>
          <p:cNvPr id="3" name="Date Placeholder 2"/>
          <p:cNvSpPr>
            <a:spLocks noGrp="1"/>
          </p:cNvSpPr>
          <p:nvPr>
            <p:ph type="dt" sz="half" idx="10"/>
          </p:nvPr>
        </p:nvSpPr>
        <p:spPr/>
        <p:txBody>
          <a:bodyPr/>
          <a:lstStyle/>
          <a:p>
            <a:fld id="{A9DF6EFB-3F44-496C-A842-1E0B3D3B975A}" type="datetimeFigureOut">
              <a:rPr lang="en-US" smtClean="0"/>
              <a:pPr/>
              <a:t>9/3/2021</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8551265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9/3/2021</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9" name="Picture 8"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1" name="TextBox 10"/>
          <p:cNvSpPr txBox="1"/>
          <p:nvPr userDrawn="1"/>
        </p:nvSpPr>
        <p:spPr>
          <a:xfrm>
            <a:off x="990600" y="6429345"/>
            <a:ext cx="7162800" cy="200055"/>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Pearson Canada Inc.</a:t>
            </a:r>
          </a:p>
        </p:txBody>
      </p:sp>
      <p:sp>
        <p:nvSpPr>
          <p:cNvPr id="12"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700" b="1" kern="1200" noProof="0" dirty="0">
                <a:solidFill>
                  <a:schemeClr val="tx1"/>
                </a:solidFill>
                <a:latin typeface="+mn-lt"/>
                <a:ea typeface="Verdana" panose="020B0604030504040204" pitchFamily="34" charset="0"/>
                <a:cs typeface="Verdana" panose="020B0604030504040204" pitchFamily="34" charset="0"/>
              </a:rPr>
              <a:t>15 - </a:t>
            </a:r>
            <a:fld id="{876BFF75-7A20-4B22-803D-E5D1449082FD}" type="slidenum">
              <a:rPr lang="en-US" altLang="en-US" sz="700" b="1" kern="1200" noProof="0" smtClean="0">
                <a:solidFill>
                  <a:schemeClr val="tx1"/>
                </a:solidFill>
                <a:latin typeface="+mn-lt"/>
                <a:ea typeface="Verdana" panose="020B0604030504040204" pitchFamily="34" charset="0"/>
                <a:cs typeface="Verdana" panose="020B060403050404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700" b="1" kern="1200" noProof="0" dirty="0">
              <a:solidFill>
                <a:schemeClr val="tx1"/>
              </a:solidFill>
              <a:latin typeface="+mn-lt"/>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7111366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2_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600201"/>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sp>
        <p:nvSpPr>
          <p:cNvPr id="16" name="Footer Placeholder 2"/>
          <p:cNvSpPr>
            <a:spLocks noGrp="1"/>
          </p:cNvSpPr>
          <p:nvPr>
            <p:ph type="ftr" sz="quarter" idx="10"/>
          </p:nvPr>
        </p:nvSpPr>
        <p:spPr>
          <a:xfrm>
            <a:off x="93969" y="6165337"/>
            <a:ext cx="8595360" cy="235463"/>
          </a:xfrm>
        </p:spPr>
        <p:txBody>
          <a:bodyPr/>
          <a:lstStyle/>
          <a:p>
            <a:endParaRPr lang="en-US" dirty="0">
              <a:solidFill>
                <a:prstClr val="black"/>
              </a:solidFill>
            </a:endParaRPr>
          </a:p>
        </p:txBody>
      </p:sp>
      <p:sp>
        <p:nvSpPr>
          <p:cNvPr id="4" name="Date Placeholder 3"/>
          <p:cNvSpPr>
            <a:spLocks noGrp="1"/>
          </p:cNvSpPr>
          <p:nvPr>
            <p:ph type="dt" sz="half" idx="11"/>
          </p:nvPr>
        </p:nvSpPr>
        <p:spPr/>
        <p:txBody>
          <a:bodyPr/>
          <a:lstStyle/>
          <a:p>
            <a:fld id="{A9DF6EFB-3F44-496C-A842-1E0B3D3B975A}" type="datetimeFigureOut">
              <a:rPr lang="en-US" smtClean="0">
                <a:solidFill>
                  <a:prstClr val="white"/>
                </a:solidFill>
              </a:rPr>
              <a:pPr/>
              <a:t>9/3/2021</a:t>
            </a:fld>
            <a:endParaRPr lang="en-US" dirty="0">
              <a:solidFill>
                <a:prstClr val="white"/>
              </a:solidFill>
            </a:endParaRPr>
          </a:p>
        </p:txBody>
      </p:sp>
      <p:sp>
        <p:nvSpPr>
          <p:cNvPr id="5" name="Slide Number Placeholder 4"/>
          <p:cNvSpPr>
            <a:spLocks noGrp="1"/>
          </p:cNvSpPr>
          <p:nvPr>
            <p:ph type="sldNum" sz="quarter" idx="12"/>
          </p:nvPr>
        </p:nvSpPr>
        <p:spPr/>
        <p:txBody>
          <a:bodyPr/>
          <a:lstStyle/>
          <a:p>
            <a:fld id="{200B2350-5261-4F5C-9DF5-EF0D264FC8D2}" type="slidenum">
              <a:rPr lang="en-US" smtClean="0">
                <a:solidFill>
                  <a:prstClr val="white"/>
                </a:solidFill>
              </a:rPr>
              <a:pPr/>
              <a:t>‹#›</a:t>
            </a:fld>
            <a:endParaRPr lang="en-US" dirty="0">
              <a:solidFill>
                <a:prstClr val="white"/>
              </a:solidFill>
            </a:endParaRPr>
          </a:p>
        </p:txBody>
      </p:sp>
      <p:pic>
        <p:nvPicPr>
          <p:cNvPr id="12" name="Picture 11"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4" name="Content Placeholder 16"/>
          <p:cNvSpPr>
            <a:spLocks noGrp="1"/>
          </p:cNvSpPr>
          <p:nvPr>
            <p:ph sz="quarter" idx="19" hasCustomPrompt="1"/>
          </p:nvPr>
        </p:nvSpPr>
        <p:spPr>
          <a:xfrm>
            <a:off x="2906049" y="6416475"/>
            <a:ext cx="5943600" cy="369332"/>
          </a:xfrm>
          <a:prstGeom prst="rect">
            <a:avLst/>
          </a:prstGeom>
        </p:spPr>
        <p:txBody>
          <a:bodyPr wrap="square" lIns="0" tIns="0" rIns="0" bIns="0">
            <a:spAutoFit/>
          </a:bodyPr>
          <a:lstStyle>
            <a:lvl1pPr marL="0" indent="0" eaLnBrk="1" fontAlgn="auto" hangingPunct="1">
              <a:spcBef>
                <a:spcPts val="0"/>
              </a:spcBef>
              <a:spcAft>
                <a:spcPts val="0"/>
              </a:spcAft>
              <a:buNone/>
              <a:defRPr sz="1200">
                <a:latin typeface="Verdana" panose="020B0604030504040204" pitchFamily="34" charset="0"/>
                <a:ea typeface="Verdana" panose="020B0604030504040204" pitchFamily="34" charset="0"/>
                <a:cs typeface="Verdana" panose="020B0604030504040204" pitchFamily="34" charset="0"/>
              </a:defRPr>
            </a:lvl1pPr>
            <a:lvl2pPr marL="457200" indent="0">
              <a:buNone/>
              <a:defRPr sz="1200">
                <a:latin typeface="Verdana" panose="020B0604030504040204" pitchFamily="34" charset="0"/>
                <a:ea typeface="Verdana" panose="020B0604030504040204" pitchFamily="34" charset="0"/>
                <a:cs typeface="Verdana" panose="020B0604030504040204" pitchFamily="34" charset="0"/>
              </a:defRPr>
            </a:lvl2pPr>
            <a:lvl3pPr marL="914400" indent="0">
              <a:buNone/>
              <a:defRPr sz="1200">
                <a:latin typeface="Verdana" panose="020B0604030504040204" pitchFamily="34" charset="0"/>
                <a:ea typeface="Verdana" panose="020B0604030504040204" pitchFamily="34" charset="0"/>
                <a:cs typeface="Verdana" panose="020B0604030504040204" pitchFamily="34" charset="0"/>
              </a:defRPr>
            </a:lvl3pPr>
            <a:lvl4pPr marL="1371600" indent="0">
              <a:buNone/>
              <a:defRPr sz="1200">
                <a:latin typeface="Verdana" panose="020B0604030504040204" pitchFamily="34" charset="0"/>
                <a:ea typeface="Verdana" panose="020B0604030504040204" pitchFamily="34" charset="0"/>
                <a:cs typeface="Verdana" panose="020B0604030504040204" pitchFamily="34" charset="0"/>
              </a:defRPr>
            </a:lvl4pPr>
            <a:lvl5pPr marL="1828800" indent="0">
              <a:buNone/>
              <a:defRPr sz="1200">
                <a:latin typeface="Verdana" panose="020B0604030504040204" pitchFamily="34" charset="0"/>
                <a:ea typeface="Verdana" panose="020B0604030504040204" pitchFamily="34" charset="0"/>
                <a:cs typeface="Verdana" panose="020B0604030504040204" pitchFamily="34" charset="0"/>
              </a:defRPr>
            </a:lvl5pPr>
          </a:lstStyle>
          <a:p>
            <a:pPr eaLnBrk="1" fontAlgn="auto" hangingPunct="1">
              <a:spcBef>
                <a:spcPts val="0"/>
              </a:spcBef>
              <a:spcAft>
                <a:spcPts val="0"/>
              </a:spcAft>
              <a:defRPr/>
            </a:pPr>
            <a:r>
              <a:rPr lang="en-US" altLang="en-US" sz="1200" dirty="0">
                <a:latin typeface="Verdana" panose="020B0604030504040204" pitchFamily="34" charset="0"/>
                <a:ea typeface="Verdana" panose="020B0604030504040204" pitchFamily="34" charset="0"/>
                <a:cs typeface="Verdana" panose="020B0604030504040204" pitchFamily="34" charset="0"/>
              </a:rPr>
              <a:t>Copyright © </a:t>
            </a:r>
            <a:r>
              <a:rPr lang="en-IN" sz="1200" dirty="0">
                <a:latin typeface="Verdana" panose="020B0604030504040204" pitchFamily="34" charset="0"/>
                <a:ea typeface="Verdana" panose="020B0604030504040204" pitchFamily="34" charset="0"/>
                <a:cs typeface="Verdana" panose="020B0604030504040204" pitchFamily="34" charset="0"/>
              </a:rPr>
              <a:t>2021, 2018, 2015, 2012</a:t>
            </a:r>
            <a:r>
              <a:rPr lang="en-US" altLang="en-US" sz="1200" dirty="0">
                <a:latin typeface="Verdana" panose="020B0604030504040204" pitchFamily="34" charset="0"/>
                <a:ea typeface="Verdana" panose="020B0604030504040204" pitchFamily="34" charset="0"/>
                <a:cs typeface="Verdana" panose="020B0604030504040204" pitchFamily="34" charset="0"/>
              </a:rPr>
              <a:t> Pearson Education, Inc. All Rights Reserved</a:t>
            </a:r>
          </a:p>
        </p:txBody>
      </p:sp>
      <p:sp>
        <p:nvSpPr>
          <p:cNvPr id="13" name="TextBox 12"/>
          <p:cNvSpPr txBox="1"/>
          <p:nvPr userDrawn="1"/>
        </p:nvSpPr>
        <p:spPr>
          <a:xfrm>
            <a:off x="8015565" y="6581775"/>
            <a:ext cx="679994" cy="276999"/>
          </a:xfrm>
          <a:prstGeom prst="rect">
            <a:avLst/>
          </a:prstGeom>
          <a:noFill/>
        </p:spPr>
        <p:txBody>
          <a:bodyPr wrap="none">
            <a:spAutoFit/>
          </a:bodyPr>
          <a:lstStyle>
            <a:lvl1pPr>
              <a:defRPr>
                <a:solidFill>
                  <a:schemeClr val="tx1"/>
                </a:solidFill>
                <a:latin typeface="Calibri" charset="0"/>
                <a:ea typeface="ＭＳ Ｐゴシック" charset="0"/>
                <a:cs typeface="Arial" charset="0"/>
              </a:defRPr>
            </a:lvl1pPr>
            <a:lvl2pPr marL="742950" indent="-285750">
              <a:defRPr>
                <a:solidFill>
                  <a:schemeClr val="tx1"/>
                </a:solidFill>
                <a:latin typeface="Calibri" charset="0"/>
                <a:ea typeface="Arial" charset="0"/>
                <a:cs typeface="Arial" charset="0"/>
              </a:defRPr>
            </a:lvl2pPr>
            <a:lvl3pPr marL="1143000" indent="-228600">
              <a:defRPr>
                <a:solidFill>
                  <a:schemeClr val="tx1"/>
                </a:solidFill>
                <a:latin typeface="Calibri" charset="0"/>
                <a:ea typeface="Arial" charset="0"/>
                <a:cs typeface="Arial" charset="0"/>
              </a:defRPr>
            </a:lvl3pPr>
            <a:lvl4pPr marL="1600200" indent="-228600">
              <a:defRPr>
                <a:solidFill>
                  <a:schemeClr val="tx1"/>
                </a:solidFill>
                <a:latin typeface="Calibri" charset="0"/>
                <a:ea typeface="Arial" charset="0"/>
                <a:cs typeface="Arial" charset="0"/>
              </a:defRPr>
            </a:lvl4pPr>
            <a:lvl5pPr marL="2057400" indent="-228600">
              <a:defRPr>
                <a:solidFill>
                  <a:schemeClr val="tx1"/>
                </a:solidFill>
                <a:latin typeface="Calibri" charset="0"/>
                <a:ea typeface="Arial" charset="0"/>
                <a:cs typeface="Arial" charset="0"/>
              </a:defRPr>
            </a:lvl5pPr>
            <a:lvl6pPr marL="2514600" indent="-228600" fontAlgn="base">
              <a:spcBef>
                <a:spcPct val="0"/>
              </a:spcBef>
              <a:spcAft>
                <a:spcPct val="0"/>
              </a:spcAft>
              <a:defRPr>
                <a:solidFill>
                  <a:schemeClr val="tx1"/>
                </a:solidFill>
                <a:latin typeface="Calibri" charset="0"/>
                <a:ea typeface="Arial" charset="0"/>
                <a:cs typeface="Arial" charset="0"/>
              </a:defRPr>
            </a:lvl6pPr>
            <a:lvl7pPr marL="2971800" indent="-228600" fontAlgn="base">
              <a:spcBef>
                <a:spcPct val="0"/>
              </a:spcBef>
              <a:spcAft>
                <a:spcPct val="0"/>
              </a:spcAft>
              <a:defRPr>
                <a:solidFill>
                  <a:schemeClr val="tx1"/>
                </a:solidFill>
                <a:latin typeface="Calibri" charset="0"/>
                <a:ea typeface="Arial" charset="0"/>
                <a:cs typeface="Arial" charset="0"/>
              </a:defRPr>
            </a:lvl7pPr>
            <a:lvl8pPr marL="3429000" indent="-228600" fontAlgn="base">
              <a:spcBef>
                <a:spcPct val="0"/>
              </a:spcBef>
              <a:spcAft>
                <a:spcPct val="0"/>
              </a:spcAft>
              <a:defRPr>
                <a:solidFill>
                  <a:schemeClr val="tx1"/>
                </a:solidFill>
                <a:latin typeface="Calibri" charset="0"/>
                <a:ea typeface="Arial" charset="0"/>
                <a:cs typeface="Arial" charset="0"/>
              </a:defRPr>
            </a:lvl8pPr>
            <a:lvl9pPr marL="3886200" indent="-228600" fontAlgn="base">
              <a:spcBef>
                <a:spcPct val="0"/>
              </a:spcBef>
              <a:spcAft>
                <a:spcPct val="0"/>
              </a:spcAft>
              <a:defRPr>
                <a:solidFill>
                  <a:schemeClr val="tx1"/>
                </a:solidFill>
                <a:latin typeface="Calibri" charset="0"/>
                <a:ea typeface="Arial" charset="0"/>
                <a:cs typeface="Arial" charset="0"/>
              </a:defRPr>
            </a:lvl9pPr>
          </a:lstStyle>
          <a:p>
            <a:r>
              <a:rPr lang="en-US" sz="1200" dirty="0">
                <a:solidFill>
                  <a:srgbClr val="A6A6A6"/>
                </a:solidFill>
                <a:latin typeface="Arial" charset="0"/>
              </a:rPr>
              <a:t>15 - </a:t>
            </a:r>
            <a:fld id="{02DAD016-8EBF-CF47-ACE8-593B4CD31605}" type="slidenum">
              <a:rPr lang="en-US" sz="1200">
                <a:solidFill>
                  <a:srgbClr val="A6A6A6"/>
                </a:solidFill>
                <a:latin typeface="Arial" charset="0"/>
              </a:rPr>
              <a:pPr/>
              <a:t>‹#›</a:t>
            </a:fld>
            <a:endParaRPr lang="en-US" sz="1200" dirty="0">
              <a:solidFill>
                <a:srgbClr val="A6A6A6"/>
              </a:solidFill>
              <a:latin typeface="Arial" charset="0"/>
            </a:endParaRPr>
          </a:p>
        </p:txBody>
      </p:sp>
      <p:sp>
        <p:nvSpPr>
          <p:cNvPr id="3" name="Picture Placeholder 2"/>
          <p:cNvSpPr>
            <a:spLocks noGrp="1"/>
          </p:cNvSpPr>
          <p:nvPr>
            <p:ph type="pic" sz="quarter" idx="20"/>
          </p:nvPr>
        </p:nvSpPr>
        <p:spPr>
          <a:xfrm>
            <a:off x="457200" y="2590800"/>
            <a:ext cx="3733800" cy="1447800"/>
          </a:xfrm>
        </p:spPr>
        <p:txBody>
          <a:bodyPr/>
          <a:lstStyle/>
          <a:p>
            <a:endParaRPr lang="en-IN"/>
          </a:p>
        </p:txBody>
      </p:sp>
    </p:spTree>
    <p:extLst>
      <p:ext uri="{BB962C8B-B14F-4D97-AF65-F5344CB8AC3E}">
        <p14:creationId xmlns:p14="http://schemas.microsoft.com/office/powerpoint/2010/main" val="11767125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239712" y="32004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9/3/2021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
        <p:nvSpPr>
          <p:cNvPr id="5" name="Picture Placeholder 4"/>
          <p:cNvSpPr>
            <a:spLocks noGrp="1"/>
          </p:cNvSpPr>
          <p:nvPr>
            <p:ph type="pic" sz="quarter" idx="14"/>
          </p:nvPr>
        </p:nvSpPr>
        <p:spPr>
          <a:xfrm>
            <a:off x="1295400" y="5410200"/>
            <a:ext cx="6629400" cy="685800"/>
          </a:xfrm>
        </p:spPr>
        <p:txBody>
          <a:bodyPr/>
          <a:lstStyle/>
          <a:p>
            <a:endParaRPr lang="en-IN"/>
          </a:p>
        </p:txBody>
      </p:sp>
    </p:spTree>
    <p:extLst>
      <p:ext uri="{BB962C8B-B14F-4D97-AF65-F5344CB8AC3E}">
        <p14:creationId xmlns:p14="http://schemas.microsoft.com/office/powerpoint/2010/main" val="11552205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1"/>
            <a:ext cx="8229600" cy="8382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47675" y="3048000"/>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9/3/2021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
        <p:nvSpPr>
          <p:cNvPr id="5" name="Content Placeholder 4"/>
          <p:cNvSpPr>
            <a:spLocks noGrp="1"/>
          </p:cNvSpPr>
          <p:nvPr>
            <p:ph sz="quarter" idx="14"/>
          </p:nvPr>
        </p:nvSpPr>
        <p:spPr>
          <a:xfrm>
            <a:off x="457200" y="4495800"/>
            <a:ext cx="8153400" cy="685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13765075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_Title and Two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215372"/>
            <a:ext cx="8229600" cy="775228"/>
          </a:xfrm>
        </p:spPr>
        <p:txBody>
          <a:bodyPr/>
          <a:lstStyle/>
          <a:p>
            <a:r>
              <a:rPr lang="en-US" dirty="0"/>
              <a:t>Click to edit Master title style</a:t>
            </a:r>
          </a:p>
        </p:txBody>
      </p:sp>
      <p:sp>
        <p:nvSpPr>
          <p:cNvPr id="3" name="Content Placeholder 2"/>
          <p:cNvSpPr>
            <a:spLocks noGrp="1"/>
          </p:cNvSpPr>
          <p:nvPr>
            <p:ph idx="1"/>
          </p:nvPr>
        </p:nvSpPr>
        <p:spPr>
          <a:xfrm>
            <a:off x="457200" y="1066800"/>
            <a:ext cx="8229600" cy="761999"/>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1828801"/>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9/3/2021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
        <p:nvSpPr>
          <p:cNvPr id="9" name="Content Placeholder 2"/>
          <p:cNvSpPr>
            <a:spLocks noGrp="1"/>
          </p:cNvSpPr>
          <p:nvPr>
            <p:ph idx="14"/>
          </p:nvPr>
        </p:nvSpPr>
        <p:spPr>
          <a:xfrm>
            <a:off x="457200" y="2743200"/>
            <a:ext cx="8229600" cy="990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4"/>
          <p:cNvSpPr>
            <a:spLocks noGrp="1"/>
          </p:cNvSpPr>
          <p:nvPr>
            <p:ph sz="quarter" idx="15"/>
          </p:nvPr>
        </p:nvSpPr>
        <p:spPr>
          <a:xfrm>
            <a:off x="457200" y="3886200"/>
            <a:ext cx="8229600" cy="76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2" name="Content Placeholder 11"/>
          <p:cNvSpPr>
            <a:spLocks noGrp="1"/>
          </p:cNvSpPr>
          <p:nvPr>
            <p:ph sz="quarter" idx="16"/>
          </p:nvPr>
        </p:nvSpPr>
        <p:spPr>
          <a:xfrm>
            <a:off x="457200" y="4724400"/>
            <a:ext cx="8229600" cy="76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4" name="Content Placeholder 13"/>
          <p:cNvSpPr>
            <a:spLocks noGrp="1"/>
          </p:cNvSpPr>
          <p:nvPr>
            <p:ph sz="quarter" idx="17"/>
          </p:nvPr>
        </p:nvSpPr>
        <p:spPr>
          <a:xfrm>
            <a:off x="457200" y="5638800"/>
            <a:ext cx="8229600" cy="457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40947201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4 contenttttttttt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1"/>
            <a:ext cx="8229600" cy="609599"/>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47675" y="2362200"/>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9/3/2021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
        <p:nvSpPr>
          <p:cNvPr id="5" name="Content Placeholder 4"/>
          <p:cNvSpPr>
            <a:spLocks noGrp="1"/>
          </p:cNvSpPr>
          <p:nvPr>
            <p:ph sz="quarter" idx="14"/>
          </p:nvPr>
        </p:nvSpPr>
        <p:spPr>
          <a:xfrm>
            <a:off x="457200" y="3200400"/>
            <a:ext cx="8229600" cy="685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9" name="Picture Placeholder 8"/>
          <p:cNvSpPr>
            <a:spLocks noGrp="1"/>
          </p:cNvSpPr>
          <p:nvPr>
            <p:ph type="pic" sz="quarter" idx="15"/>
          </p:nvPr>
        </p:nvSpPr>
        <p:spPr>
          <a:xfrm>
            <a:off x="457200" y="4114800"/>
            <a:ext cx="8229600" cy="1143000"/>
          </a:xfrm>
        </p:spPr>
        <p:txBody>
          <a:bodyPr/>
          <a:lstStyle/>
          <a:p>
            <a:endParaRPr lang="en-IN"/>
          </a:p>
        </p:txBody>
      </p:sp>
      <p:sp>
        <p:nvSpPr>
          <p:cNvPr id="12" name="Content Placeholder 11"/>
          <p:cNvSpPr>
            <a:spLocks noGrp="1"/>
          </p:cNvSpPr>
          <p:nvPr>
            <p:ph sz="quarter" idx="16"/>
          </p:nvPr>
        </p:nvSpPr>
        <p:spPr>
          <a:xfrm>
            <a:off x="457200" y="5410200"/>
            <a:ext cx="8229600" cy="609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8091104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dirty="0"/>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0DBC1D4-5704-45BB-BA8B-9B7E98161C8B}" type="datetimeFigureOut">
              <a:rPr lang="en-US" smtClean="0"/>
              <a:pPr/>
              <a:t>9/3/2021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Tree>
    <p:extLst>
      <p:ext uri="{BB962C8B-B14F-4D97-AF65-F5344CB8AC3E}">
        <p14:creationId xmlns:p14="http://schemas.microsoft.com/office/powerpoint/2010/main" val="212771658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239712" y="32004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9/3/2021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
        <p:nvSpPr>
          <p:cNvPr id="9" name="Content Placeholder 8"/>
          <p:cNvSpPr>
            <a:spLocks noGrp="1"/>
          </p:cNvSpPr>
          <p:nvPr>
            <p:ph sz="quarter" idx="14"/>
          </p:nvPr>
        </p:nvSpPr>
        <p:spPr>
          <a:xfrm>
            <a:off x="457200" y="5410200"/>
            <a:ext cx="8229600" cy="53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89781279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5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1"/>
            <a:ext cx="8229600" cy="8382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47675" y="2771775"/>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9/3/2021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
        <p:nvSpPr>
          <p:cNvPr id="5" name="Content Placeholder 4"/>
          <p:cNvSpPr>
            <a:spLocks noGrp="1"/>
          </p:cNvSpPr>
          <p:nvPr>
            <p:ph sz="quarter" idx="14"/>
          </p:nvPr>
        </p:nvSpPr>
        <p:spPr>
          <a:xfrm>
            <a:off x="457200" y="3686175"/>
            <a:ext cx="8153400" cy="685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9" name="Content Placeholder 8"/>
          <p:cNvSpPr>
            <a:spLocks noGrp="1"/>
          </p:cNvSpPr>
          <p:nvPr>
            <p:ph sz="quarter" idx="15"/>
          </p:nvPr>
        </p:nvSpPr>
        <p:spPr>
          <a:xfrm>
            <a:off x="457200" y="5029200"/>
            <a:ext cx="8153400" cy="76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94219219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3 Content &amp; 1 pic">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1"/>
            <a:ext cx="8229600" cy="761999"/>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49437" y="2590800"/>
            <a:ext cx="8229600" cy="7620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9/3/2021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
        <p:nvSpPr>
          <p:cNvPr id="5" name="Picture Placeholder 4"/>
          <p:cNvSpPr>
            <a:spLocks noGrp="1"/>
          </p:cNvSpPr>
          <p:nvPr>
            <p:ph type="pic" sz="quarter" idx="14"/>
          </p:nvPr>
        </p:nvSpPr>
        <p:spPr>
          <a:xfrm>
            <a:off x="1295400" y="5410200"/>
            <a:ext cx="6629400" cy="685800"/>
          </a:xfrm>
        </p:spPr>
        <p:txBody>
          <a:bodyPr/>
          <a:lstStyle/>
          <a:p>
            <a:endParaRPr lang="en-IN"/>
          </a:p>
        </p:txBody>
      </p:sp>
      <p:sp>
        <p:nvSpPr>
          <p:cNvPr id="9" name="Content Placeholder 8"/>
          <p:cNvSpPr>
            <a:spLocks noGrp="1"/>
          </p:cNvSpPr>
          <p:nvPr>
            <p:ph sz="quarter" idx="15"/>
          </p:nvPr>
        </p:nvSpPr>
        <p:spPr>
          <a:xfrm>
            <a:off x="457200" y="3657600"/>
            <a:ext cx="8229600" cy="106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21812871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1_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8229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70139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dirty="0"/>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629842" y="2505075"/>
            <a:ext cx="3868340"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629150" y="2505075"/>
            <a:ext cx="3887391"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0DBC1D4-5704-45BB-BA8B-9B7E98161C8B}" type="datetimeFigureOut">
              <a:rPr lang="en-US" smtClean="0"/>
              <a:pPr/>
              <a:t>9/3/2021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
        <p:nvSpPr>
          <p:cNvPr id="10" name="Content Placeholder 3"/>
          <p:cNvSpPr>
            <a:spLocks noGrp="1"/>
          </p:cNvSpPr>
          <p:nvPr>
            <p:ph sz="half" idx="13"/>
          </p:nvPr>
        </p:nvSpPr>
        <p:spPr>
          <a:xfrm>
            <a:off x="631372" y="4278084"/>
            <a:ext cx="3868340"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5"/>
          <p:cNvSpPr>
            <a:spLocks noGrp="1"/>
          </p:cNvSpPr>
          <p:nvPr>
            <p:ph sz="quarter" idx="14"/>
          </p:nvPr>
        </p:nvSpPr>
        <p:spPr>
          <a:xfrm>
            <a:off x="4637312" y="4288972"/>
            <a:ext cx="3887391"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277165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Chapter Opener">
    <p:spTree>
      <p:nvGrpSpPr>
        <p:cNvPr id="1" name=""/>
        <p:cNvGrpSpPr/>
        <p:nvPr/>
      </p:nvGrpSpPr>
      <p:grpSpPr>
        <a:xfrm>
          <a:off x="0" y="0"/>
          <a:ext cx="0" cy="0"/>
          <a:chOff x="0" y="0"/>
          <a:chExt cx="0" cy="0"/>
        </a:xfrm>
      </p:grpSpPr>
      <p:sp>
        <p:nvSpPr>
          <p:cNvPr id="14" name="Title 13"/>
          <p:cNvSpPr>
            <a:spLocks noGrp="1"/>
          </p:cNvSpPr>
          <p:nvPr>
            <p:ph type="title"/>
          </p:nvPr>
        </p:nvSpPr>
        <p:spPr>
          <a:xfrm>
            <a:off x="457200" y="215372"/>
            <a:ext cx="8229600" cy="621792"/>
          </a:xfrm>
        </p:spPr>
        <p:txBody>
          <a:bodyPr anchor="t" anchorCtr="0"/>
          <a:lstStyle/>
          <a:p>
            <a:r>
              <a:rPr lang="en-US" dirty="0"/>
              <a:t>Click to edit Master title style</a:t>
            </a:r>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600201"/>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sp>
        <p:nvSpPr>
          <p:cNvPr id="15" name="Date Placeholder 14"/>
          <p:cNvSpPr>
            <a:spLocks noGrp="1"/>
          </p:cNvSpPr>
          <p:nvPr>
            <p:ph type="dt" sz="half" idx="16"/>
          </p:nvPr>
        </p:nvSpPr>
        <p:spPr>
          <a:xfrm>
            <a:off x="6335713" y="113072"/>
            <a:ext cx="2133600" cy="182880"/>
          </a:xfrm>
          <a:prstGeom prst="rect">
            <a:avLst/>
          </a:prstGeom>
        </p:spPr>
        <p:txBody>
          <a:bodyPr/>
          <a:lstStyle/>
          <a:p>
            <a:fld id="{A9DF6EFB-3F44-496C-A842-1E0B3D3B975A}" type="datetimeFigureOut">
              <a:rPr lang="en-US" smtClean="0"/>
              <a:pPr/>
              <a:t>9/3/2021</a:t>
            </a:fld>
            <a:endParaRPr lang="en-US" dirty="0"/>
          </a:p>
        </p:txBody>
      </p:sp>
      <p:sp>
        <p:nvSpPr>
          <p:cNvPr id="17" name="Slide Number Placeholder 16"/>
          <p:cNvSpPr>
            <a:spLocks noGrp="1"/>
          </p:cNvSpPr>
          <p:nvPr>
            <p:ph type="sldNum" sz="quarter" idx="17"/>
          </p:nvPr>
        </p:nvSpPr>
        <p:spPr/>
        <p:txBody>
          <a:bodyPr/>
          <a:lstStyle>
            <a:lvl1pPr>
              <a:defRPr sz="900"/>
            </a:lvl1pPr>
          </a:lstStyle>
          <a:p>
            <a:fld id="{200B2350-5261-4F5C-9DF5-EF0D264FC8D2}" type="slidenum">
              <a:rPr lang="en-US" smtClean="0"/>
              <a:pPr/>
              <a:t>‹#›</a:t>
            </a:fld>
            <a:endParaRPr lang="en-US" dirty="0"/>
          </a:p>
        </p:txBody>
      </p:sp>
      <p:sp>
        <p:nvSpPr>
          <p:cNvPr id="18" name="Footer Placeholder 17"/>
          <p:cNvSpPr>
            <a:spLocks noGrp="1"/>
          </p:cNvSpPr>
          <p:nvPr>
            <p:ph type="ftr" sz="quarter" idx="18"/>
          </p:nvPr>
        </p:nvSpPr>
        <p:spPr/>
        <p:txBody>
          <a:bodyPr/>
          <a:lstStyle/>
          <a:p>
            <a:endParaRPr lang="en-US" dirty="0"/>
          </a:p>
        </p:txBody>
      </p:sp>
      <p:sp>
        <p:nvSpPr>
          <p:cNvPr id="27" name="Text Placeholder 25"/>
          <p:cNvSpPr>
            <a:spLocks noGrp="1"/>
          </p:cNvSpPr>
          <p:nvPr>
            <p:ph type="body" sz="quarter" idx="19" hasCustomPrompt="1"/>
          </p:nvPr>
        </p:nvSpPr>
        <p:spPr>
          <a:xfrm>
            <a:off x="2743200" y="6428232"/>
            <a:ext cx="3657600" cy="201168"/>
          </a:xfrm>
        </p:spPr>
        <p:txBody>
          <a:bodyPr anchor="ctr" anchorCtr="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700" b="1" kern="1200" dirty="0">
                <a:solidFill>
                  <a:schemeClr val="tx1"/>
                </a:solidFill>
                <a:latin typeface="+mn-lt"/>
                <a:ea typeface="Verdana" panose="020B0604030504040204" pitchFamily="34" charset="0"/>
                <a:cs typeface="Verdana" panose="020B0604030504040204" pitchFamily="34" charset="0"/>
              </a:defRPr>
            </a:lvl1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Pearson Canada Inc.</a:t>
            </a:r>
          </a:p>
        </p:txBody>
      </p:sp>
      <p:pic>
        <p:nvPicPr>
          <p:cNvPr id="19" name="Picture 18"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21"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700" b="1" kern="1200" noProof="0" dirty="0">
                <a:solidFill>
                  <a:schemeClr val="tx1"/>
                </a:solidFill>
                <a:latin typeface="+mn-lt"/>
                <a:ea typeface="Verdana" panose="020B0604030504040204" pitchFamily="34" charset="0"/>
                <a:cs typeface="Verdana" panose="020B0604030504040204" pitchFamily="34" charset="0"/>
              </a:rPr>
              <a:t>15 - </a:t>
            </a:r>
            <a:fld id="{876BFF75-7A20-4B22-803D-E5D1449082FD}" type="slidenum">
              <a:rPr lang="en-US" altLang="en-US" sz="700" b="1" kern="1200" noProof="0" smtClean="0">
                <a:solidFill>
                  <a:schemeClr val="tx1"/>
                </a:solidFill>
                <a:latin typeface="+mn-lt"/>
                <a:ea typeface="Verdana" panose="020B0604030504040204" pitchFamily="34" charset="0"/>
                <a:cs typeface="Verdana" panose="020B060403050404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700" b="1" kern="1200" noProof="0" dirty="0">
              <a:solidFill>
                <a:schemeClr val="tx1"/>
              </a:solidFill>
              <a:latin typeface="+mn-lt"/>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9810628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Learning Objectives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Learning Objectives Placeholder 6"/>
          <p:cNvSpPr>
            <a:spLocks noGrp="1"/>
          </p:cNvSpPr>
          <p:nvPr>
            <p:ph type="body" sz="quarter" idx="13" hasCustomPrompt="1"/>
          </p:nvPr>
        </p:nvSpPr>
        <p:spPr>
          <a:xfrm>
            <a:off x="457200" y="816430"/>
            <a:ext cx="8229600" cy="402770"/>
          </a:xfrm>
        </p:spPr>
        <p:txBody>
          <a:bodyPr>
            <a:noAutofit/>
          </a:bodyPr>
          <a:lstStyle>
            <a:lvl1pPr marL="0" indent="0">
              <a:spcBef>
                <a:spcPts val="0"/>
              </a:spcBef>
              <a:buNone/>
              <a:defRPr sz="16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Click to add Learning Objective(s)</a:t>
            </a:r>
          </a:p>
        </p:txBody>
      </p:sp>
      <p:sp>
        <p:nvSpPr>
          <p:cNvPr id="9" name="Content Placeholder 8"/>
          <p:cNvSpPr>
            <a:spLocks noGrp="1"/>
          </p:cNvSpPr>
          <p:nvPr>
            <p:ph sz="quarter" idx="14"/>
          </p:nvPr>
        </p:nvSpPr>
        <p:spPr>
          <a:xfrm>
            <a:off x="457200" y="1600200"/>
            <a:ext cx="8229600" cy="4525963"/>
          </a:xfrm>
        </p:spPr>
        <p:txBody>
          <a:bodyPr/>
          <a:lstStyle>
            <a:lvl5pPr>
              <a:defRPr/>
            </a:lvl5pPr>
            <a:lvl6pPr>
              <a:defRPr/>
            </a:lvl6pPr>
            <a:lvl7pPr>
              <a:defRPr/>
            </a:lvl7pPr>
            <a:lvl8pPr>
              <a:defRPr/>
            </a:lvl8pPr>
            <a:lvl9pP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Footer Placeholder 2"/>
          <p:cNvSpPr>
            <a:spLocks noGrp="1"/>
          </p:cNvSpPr>
          <p:nvPr>
            <p:ph type="ftr" sz="quarter" idx="10"/>
          </p:nvPr>
        </p:nvSpPr>
        <p:spPr>
          <a:xfrm>
            <a:off x="93969" y="6172200"/>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9/3/2021</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152463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Title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35256"/>
            <a:ext cx="8229600" cy="1097280"/>
          </a:xfrm>
        </p:spPr>
        <p:txBody>
          <a:bodyPr/>
          <a:lstStyle>
            <a:lvl1pPr>
              <a:defRPr/>
            </a:lvl1pPr>
          </a:lstStyle>
          <a:p>
            <a:r>
              <a:rPr lang="en-US" dirty="0"/>
              <a:t>Click to edit Master title style</a:t>
            </a:r>
          </a:p>
        </p:txBody>
      </p:sp>
      <p:sp>
        <p:nvSpPr>
          <p:cNvPr id="3" name="Content Placeholder 2"/>
          <p:cNvSpPr>
            <a:spLocks noGrp="1"/>
          </p:cNvSpPr>
          <p:nvPr>
            <p:ph idx="1"/>
          </p:nvPr>
        </p:nvSpPr>
        <p:spPr>
          <a:xfrm>
            <a:off x="457200" y="1869149"/>
            <a:ext cx="8229600" cy="4248459"/>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9/3/2021</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2" name="Text Placeholder 11"/>
          <p:cNvSpPr>
            <a:spLocks noGrp="1"/>
          </p:cNvSpPr>
          <p:nvPr>
            <p:ph type="body" sz="quarter" idx="13" hasCustomPrompt="1"/>
          </p:nvPr>
        </p:nvSpPr>
        <p:spPr>
          <a:xfrm>
            <a:off x="457200" y="1183944"/>
            <a:ext cx="8229600" cy="457200"/>
          </a:xfrm>
        </p:spPr>
        <p:txBody>
          <a:bodyPr/>
          <a:lstStyle>
            <a:lvl1pPr algn="l" defTabSz="914400" rtl="0" eaLnBrk="1" latinLnBrk="0" hangingPunct="1">
              <a:lnSpc>
                <a:spcPct val="100000"/>
              </a:lnSpc>
              <a:spcBef>
                <a:spcPct val="0"/>
              </a:spcBef>
              <a:buNone/>
              <a:defRPr lang="en-US" sz="2400" b="1" kern="1200" dirty="0">
                <a:solidFill>
                  <a:srgbClr val="007FA3"/>
                </a:solidFill>
                <a:latin typeface="Times New Roman" panose="02020603050405020304" pitchFamily="18" charset="0"/>
                <a:ea typeface="+mj-ea"/>
                <a:cs typeface="Times New Roman" panose="02020603050405020304" pitchFamily="18" charset="0"/>
              </a:defRPr>
            </a:lvl1pPr>
          </a:lstStyle>
          <a:p>
            <a:pPr lvl="0"/>
            <a:r>
              <a:rPr lang="en-US" dirty="0"/>
              <a:t>Click to edit Master title style</a:t>
            </a:r>
          </a:p>
        </p:txBody>
      </p:sp>
      <p:sp>
        <p:nvSpPr>
          <p:cNvPr id="11" name="Rectangle 10"/>
          <p:cNvSpPr/>
          <p:nvPr userDrawn="1"/>
        </p:nvSpPr>
        <p:spPr>
          <a:xfrm>
            <a:off x="228600" y="1641144"/>
            <a:ext cx="457200" cy="228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err="1"/>
          </a:p>
        </p:txBody>
      </p:sp>
    </p:spTree>
    <p:extLst>
      <p:ext uri="{BB962C8B-B14F-4D97-AF65-F5344CB8AC3E}">
        <p14:creationId xmlns:p14="http://schemas.microsoft.com/office/powerpoint/2010/main" val="1210909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9/3/2021</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2109093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buNone/>
              <a:defRPr lang="en-US" sz="2400" kern="1200" dirty="0">
                <a:solidFill>
                  <a:schemeClr val="tx1"/>
                </a:solidFill>
                <a:latin typeface="+mn-lt"/>
                <a:ea typeface="+mn-ea"/>
                <a:cs typeface="+mn-cs"/>
              </a:defRPr>
            </a:lvl1pPr>
            <a:lvl2pPr marL="569913" indent="-285750">
              <a:buClr>
                <a:srgbClr val="007FA3"/>
              </a:buClr>
              <a:buNone/>
              <a:defRPr lang="en-US" sz="2400" kern="1200" dirty="0">
                <a:solidFill>
                  <a:schemeClr val="tx1"/>
                </a:solidFill>
                <a:latin typeface="+mn-lt"/>
                <a:ea typeface="+mn-ea"/>
                <a:cs typeface="+mn-cs"/>
              </a:defRPr>
            </a:lvl2pPr>
            <a:lvl3pPr>
              <a:buClr>
                <a:srgbClr val="007FA3"/>
              </a:buClr>
              <a:defRPr sz="2400"/>
            </a:lvl3pPr>
            <a:lvl4pPr>
              <a:buClr>
                <a:srgbClr val="007FA3"/>
              </a:buClr>
              <a:defRPr sz="2400"/>
            </a:lvl4pPr>
            <a:lvl5pPr>
              <a:buClr>
                <a:srgbClr val="007FA3"/>
              </a:buClr>
              <a:defRPr sz="2400"/>
            </a:lvl5pPr>
            <a:lvl6pPr>
              <a:buClr>
                <a:srgbClr val="007FA3"/>
              </a:buClr>
              <a:defRPr sz="2400"/>
            </a:lvl6pPr>
            <a:lvl7pPr>
              <a:buClr>
                <a:srgbClr val="007FA3"/>
              </a:buClr>
              <a:defRPr sz="2400"/>
            </a:lvl7pPr>
            <a:lvl8pPr>
              <a:buClr>
                <a:srgbClr val="007FA3"/>
              </a:buClr>
              <a:defRPr sz="2400"/>
            </a:lvl8pPr>
            <a:lvl9pPr>
              <a:buClr>
                <a:srgbClr val="007FA3"/>
              </a:buClr>
              <a:defRPr sz="2400"/>
            </a:lvl9pPr>
          </a:lstStyle>
          <a:p>
            <a:pPr marL="256032" lvl="0" indent="-256032" algn="l" defTabSz="914400" rtl="0" eaLnBrk="1" latinLnBrk="0" hangingPunct="1">
              <a:spcBef>
                <a:spcPts val="1500"/>
              </a:spcBef>
              <a:buClr>
                <a:srgbClr val="007FA3"/>
              </a:buClr>
              <a:buSzPct val="100000"/>
              <a:buFont typeface="Arial" panose="020B0604020202020204" pitchFamily="34" charset="0"/>
              <a:buChar char="•"/>
            </a:pPr>
            <a:r>
              <a:rPr lang="en-US" dirty="0"/>
              <a:t>Click to edit Master text styles</a:t>
            </a:r>
          </a:p>
          <a:p>
            <a:pPr marL="742950" lvl="1" indent="-285750" algn="l" defTabSz="914400" rtl="0" eaLnBrk="1" latinLnBrk="0" hangingPunct="1">
              <a:spcBef>
                <a:spcPts val="600"/>
              </a:spcBef>
              <a:buClr>
                <a:srgbClr val="007FA3"/>
              </a:buClr>
              <a:buFont typeface="Arial" panose="020B0604020202020204" pitchFamily="34" charset="0"/>
              <a:buChar char="–"/>
            </a:pPr>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9/3/2021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752008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2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9/3/2021</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13" name="Picture 12"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4" name="TextBox 13"/>
          <p:cNvSpPr txBox="1"/>
          <p:nvPr userDrawn="1"/>
        </p:nvSpPr>
        <p:spPr>
          <a:xfrm>
            <a:off x="990600" y="6429345"/>
            <a:ext cx="7162800" cy="200055"/>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Pearson Canada Inc.</a:t>
            </a:r>
          </a:p>
        </p:txBody>
      </p:sp>
      <p:sp>
        <p:nvSpPr>
          <p:cNvPr id="15"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700" b="1" kern="1200" noProof="0" dirty="0">
                <a:solidFill>
                  <a:schemeClr val="tx1"/>
                </a:solidFill>
                <a:latin typeface="+mn-lt"/>
                <a:ea typeface="Verdana" panose="020B0604030504040204" pitchFamily="34" charset="0"/>
                <a:cs typeface="Verdana" panose="020B0604030504040204" pitchFamily="34" charset="0"/>
              </a:rPr>
              <a:t>15 - </a:t>
            </a:r>
            <a:fld id="{876BFF75-7A20-4B22-803D-E5D1449082FD}" type="slidenum">
              <a:rPr lang="en-US" altLang="en-US" sz="700" b="1" kern="1200" noProof="0" smtClean="0">
                <a:solidFill>
                  <a:schemeClr val="tx1"/>
                </a:solidFill>
                <a:latin typeface="+mn-lt"/>
                <a:ea typeface="Verdana" panose="020B0604030504040204" pitchFamily="34" charset="0"/>
                <a:cs typeface="Verdana" panose="020B060403050404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700" b="1" kern="1200" noProof="0" dirty="0">
              <a:solidFill>
                <a:schemeClr val="tx1"/>
              </a:solidFill>
              <a:latin typeface="+mn-lt"/>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2037960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15372"/>
            <a:ext cx="8229600" cy="1097280"/>
          </a:xfrm>
          <a:prstGeom prst="rect">
            <a:avLst/>
          </a:prstGeom>
        </p:spPr>
        <p:txBody>
          <a:bodyPr vert="horz" lIns="0" tIns="0" rIns="0" bIns="0" rtlCol="0" anchor="b">
            <a:noAutofit/>
          </a:bodyPr>
          <a:lstStyle/>
          <a:p>
            <a:r>
              <a:rPr lang="en-US" dirty="0"/>
              <a:t>Click to edit </a:t>
            </a:r>
            <a:br>
              <a:rPr lang="en-US" dirty="0"/>
            </a:br>
            <a:r>
              <a:rPr lang="en-US" dirty="0"/>
              <a:t>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Footer Placeholder 4"/>
          <p:cNvSpPr>
            <a:spLocks noGrp="1"/>
          </p:cNvSpPr>
          <p:nvPr>
            <p:ph type="ftr" sz="quarter" idx="3"/>
          </p:nvPr>
        </p:nvSpPr>
        <p:spPr>
          <a:xfrm>
            <a:off x="93969" y="6172200"/>
            <a:ext cx="8595360" cy="235463"/>
          </a:xfrm>
          <a:prstGeom prst="rect">
            <a:avLst/>
          </a:prstGeom>
        </p:spPr>
        <p:txBody>
          <a:bodyPr vert="horz" lIns="0" tIns="0" rIns="0" bIns="0" rtlCol="0" anchor="b"/>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6335713" y="113072"/>
            <a:ext cx="2133600" cy="182880"/>
          </a:xfrm>
          <a:prstGeom prst="rect">
            <a:avLst/>
          </a:prstGeom>
        </p:spPr>
        <p:txBody>
          <a:bodyPr vert="horz" lIns="91440" tIns="45720" rIns="91440" bIns="45720" rtlCol="0" anchor="ctr"/>
          <a:lstStyle>
            <a:lvl1pPr algn="r">
              <a:defRPr sz="900">
                <a:solidFill>
                  <a:schemeClr val="bg1"/>
                </a:solidFill>
              </a:defRPr>
            </a:lvl1pPr>
          </a:lstStyle>
          <a:p>
            <a:fld id="{A9DF6EFB-3F44-496C-A842-1E0B3D3B975A}" type="datetimeFigureOut">
              <a:rPr lang="en-US" smtClean="0"/>
              <a:pPr/>
              <a:t>9/3/2021</a:t>
            </a:fld>
            <a:endParaRPr lang="en-US" dirty="0"/>
          </a:p>
        </p:txBody>
      </p:sp>
      <p:sp>
        <p:nvSpPr>
          <p:cNvPr id="6" name="Slide Number Placeholder 5"/>
          <p:cNvSpPr>
            <a:spLocks noGrp="1"/>
          </p:cNvSpPr>
          <p:nvPr>
            <p:ph type="sldNum" sz="quarter" idx="4"/>
          </p:nvPr>
        </p:nvSpPr>
        <p:spPr>
          <a:xfrm>
            <a:off x="8469312" y="113072"/>
            <a:ext cx="551783" cy="182880"/>
          </a:xfrm>
          <a:prstGeom prst="rect">
            <a:avLst/>
          </a:prstGeom>
        </p:spPr>
        <p:txBody>
          <a:bodyPr vert="horz" lIns="91440" tIns="45720" rIns="91440" bIns="45720" rtlCol="0" anchor="ctr"/>
          <a:lstStyle>
            <a:lvl1pPr algn="r">
              <a:defRPr sz="900">
                <a:solidFill>
                  <a:schemeClr val="tx1"/>
                </a:solidFill>
              </a:defRPr>
            </a:lvl1pPr>
          </a:lstStyle>
          <a:p>
            <a:fld id="{200B2350-5261-4F5C-9DF5-EF0D264FC8D2}" type="slidenum">
              <a:rPr lang="en-US" smtClean="0"/>
              <a:pPr/>
              <a:t>‹#›</a:t>
            </a:fld>
            <a:endParaRPr lang="en-US" dirty="0"/>
          </a:p>
        </p:txBody>
      </p:sp>
      <p:pic>
        <p:nvPicPr>
          <p:cNvPr id="7" name="Picture 6" descr="Pearson Logo"/>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8" name="TextBox 7"/>
          <p:cNvSpPr txBox="1"/>
          <p:nvPr userDrawn="1"/>
        </p:nvSpPr>
        <p:spPr>
          <a:xfrm>
            <a:off x="990600" y="6429345"/>
            <a:ext cx="7162800" cy="200055"/>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Pearson Canada Inc.</a:t>
            </a:r>
          </a:p>
        </p:txBody>
      </p:sp>
      <p:sp>
        <p:nvSpPr>
          <p:cNvPr id="9"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700" b="1" kern="1200" noProof="0" dirty="0">
                <a:solidFill>
                  <a:schemeClr val="tx1"/>
                </a:solidFill>
                <a:latin typeface="+mn-lt"/>
                <a:ea typeface="Verdana" panose="020B0604030504040204" pitchFamily="34" charset="0"/>
                <a:cs typeface="Verdana" panose="020B0604030504040204" pitchFamily="34" charset="0"/>
              </a:rPr>
              <a:t>15 - </a:t>
            </a:r>
            <a:fld id="{876BFF75-7A20-4B22-803D-E5D1449082FD}" type="slidenum">
              <a:rPr lang="en-US" altLang="en-US" sz="700" b="1" kern="1200" noProof="0" smtClean="0">
                <a:solidFill>
                  <a:schemeClr val="tx1"/>
                </a:solidFill>
                <a:latin typeface="+mn-lt"/>
                <a:ea typeface="Verdana" panose="020B0604030504040204" pitchFamily="34" charset="0"/>
                <a:cs typeface="Verdana" panose="020B060403050404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700" b="1" kern="1200" noProof="0" dirty="0">
              <a:solidFill>
                <a:schemeClr val="tx1"/>
              </a:solidFill>
              <a:latin typeface="+mn-lt"/>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691570016"/>
      </p:ext>
    </p:extLst>
  </p:cSld>
  <p:clrMap bg1="lt1" tx1="dk1" bg2="lt2" tx2="dk2" accent1="accent1" accent2="accent2" accent3="accent3" accent4="accent4" accent5="accent5" accent6="accent6" hlink="hlink" folHlink="folHlink"/>
  <p:sldLayoutIdLst>
    <p:sldLayoutId id="2147483649" r:id="rId1"/>
    <p:sldLayoutId id="2147483663" r:id="rId2"/>
    <p:sldLayoutId id="2147483664" r:id="rId3"/>
    <p:sldLayoutId id="2147483662" r:id="rId4"/>
    <p:sldLayoutId id="2147483656" r:id="rId5"/>
    <p:sldLayoutId id="2147483650" r:id="rId6"/>
    <p:sldLayoutId id="2147483665" r:id="rId7"/>
    <p:sldLayoutId id="2147483659" r:id="rId8"/>
    <p:sldLayoutId id="2147483658" r:id="rId9"/>
    <p:sldLayoutId id="2147483660" r:id="rId10"/>
    <p:sldLayoutId id="2147483651" r:id="rId11"/>
    <p:sldLayoutId id="2147483661" r:id="rId12"/>
    <p:sldLayoutId id="2147483654" r:id="rId13"/>
    <p:sldLayoutId id="2147483655" r:id="rId14"/>
    <p:sldLayoutId id="2147483666" r:id="rId15"/>
    <p:sldLayoutId id="2147483667" r:id="rId16"/>
    <p:sldLayoutId id="2147483668" r:id="rId17"/>
    <p:sldLayoutId id="2147483669" r:id="rId18"/>
    <p:sldLayoutId id="2147483670" r:id="rId19"/>
    <p:sldLayoutId id="2147483671" r:id="rId20"/>
    <p:sldLayoutId id="2147483672" r:id="rId21"/>
    <p:sldLayoutId id="2147483673" r:id="rId22"/>
    <p:sldLayoutId id="2147483674" r:id="rId23"/>
  </p:sldLayoutIdLst>
  <p:txStyles>
    <p:titleStyle>
      <a:lvl1pPr algn="l" defTabSz="914400" rtl="0" eaLnBrk="1" latinLnBrk="0" hangingPunct="1">
        <a:lnSpc>
          <a:spcPct val="100000"/>
        </a:lnSpc>
        <a:spcBef>
          <a:spcPct val="0"/>
        </a:spcBef>
        <a:buNone/>
        <a:defRPr sz="3400" b="1" kern="1200">
          <a:solidFill>
            <a:srgbClr val="007FA3"/>
          </a:solidFill>
          <a:latin typeface="Times New Roman" panose="02020603050405020304" pitchFamily="18" charset="0"/>
          <a:ea typeface="+mj-ea"/>
          <a:cs typeface="Times New Roman" panose="02020603050405020304" pitchFamily="18" charset="0"/>
        </a:defRPr>
      </a:lvl1pPr>
    </p:titleStyle>
    <p:bodyStyle>
      <a:lvl1pPr marL="256032" indent="-256032" algn="l" defTabSz="914400" rtl="0" eaLnBrk="1" latinLnBrk="0" hangingPunct="1">
        <a:spcBef>
          <a:spcPts val="1500"/>
        </a:spcBef>
        <a:buClr>
          <a:srgbClr val="007FA3"/>
        </a:buClr>
        <a:buFont typeface="Arial" panose="020B0604020202020204" pitchFamily="34" charset="0"/>
        <a:buChar char="•"/>
        <a:defRPr sz="24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4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4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4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4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4a"/><Relationship Id="rId1" Type="http://schemas.openxmlformats.org/officeDocument/2006/relationships/audio" Target="NULL"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microsoft.com/office/2007/relationships/media" Target="../media/media3.m4a"/><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slideLayout" Target="../slideLayouts/slideLayout7.xml"/><Relationship Id="rId4" Type="http://schemas.openxmlformats.org/officeDocument/2006/relationships/audio" Target="../media/media3.m4a"/></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3" Type="http://schemas.openxmlformats.org/officeDocument/2006/relationships/hyperlink" Target="https://www.camh.ca/en/health-info/%20mental-illness-and-addiction-index/phobias" TargetMode="External"/><Relationship Id="rId2" Type="http://schemas.openxmlformats.org/officeDocument/2006/relationships/notesSlide" Target="../notesSlides/notesSlide35.xml"/><Relationship Id="rId1" Type="http://schemas.openxmlformats.org/officeDocument/2006/relationships/slideLayout" Target="../slideLayouts/slideLayout1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7.xml"/><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8.xml"/></Relationships>
</file>

<file path=ppt/slides/_rels/slide4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0.xml"/><Relationship Id="rId1" Type="http://schemas.openxmlformats.org/officeDocument/2006/relationships/slideLayout" Target="../slideLayouts/slideLayout2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2.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3.xml"/><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4.xml"/><Relationship Id="rId1" Type="http://schemas.openxmlformats.org/officeDocument/2006/relationships/slideLayout" Target="../slideLayouts/slideLayout22.xml"/></Relationships>
</file>

<file path=ppt/slides/_rels/slide5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5.xml"/><Relationship Id="rId1" Type="http://schemas.openxmlformats.org/officeDocument/2006/relationships/slideLayout" Target="../slideLayouts/slideLayout2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hyperlink" Target="http://www.apa.org/topics/suicide/signs.aspx" TargetMode="External"/><Relationship Id="rId2" Type="http://schemas.openxmlformats.org/officeDocument/2006/relationships/notesSlide" Target="../notesSlides/notesSlide48.xml"/><Relationship Id="rId1" Type="http://schemas.openxmlformats.org/officeDocument/2006/relationships/slideLayout" Target="../slideLayouts/slideLayout17.xml"/></Relationships>
</file>

<file path=ppt/slides/_rels/slide56.xml.rels><?xml version="1.0" encoding="UTF-8" standalone="yes"?>
<Relationships xmlns="http://schemas.openxmlformats.org/package/2006/relationships"><Relationship Id="rId3" Type="http://schemas.openxmlformats.org/officeDocument/2006/relationships/hyperlink" Target="http://www.suicidepreventionlifeline.org/" TargetMode="External"/><Relationship Id="rId2" Type="http://schemas.openxmlformats.org/officeDocument/2006/relationships/notesSlide" Target="../notesSlides/notesSlide49.xml"/><Relationship Id="rId1" Type="http://schemas.openxmlformats.org/officeDocument/2006/relationships/slideLayout" Target="../slideLayouts/slideLayout18.xml"/><Relationship Id="rId4" Type="http://schemas.openxmlformats.org/officeDocument/2006/relationships/hyperlink" Target="http://suicideprevention.ca/need-help/" TargetMode="Externa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8.xml"/></Relationships>
</file>

<file path=ppt/slides/_rels/slide6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55.xml"/><Relationship Id="rId1" Type="http://schemas.openxmlformats.org/officeDocument/2006/relationships/slideLayout" Target="../slideLayouts/slideLayout16.xml"/></Relationships>
</file>

<file path=ppt/slides/_rels/slide6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56.xml"/><Relationship Id="rId1" Type="http://schemas.openxmlformats.org/officeDocument/2006/relationships/slideLayout" Target="../slideLayouts/slideLayout2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8.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8.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1.xml"/></Relationships>
</file>

<file path=ppt/slides/_rels/slide68.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61.xml"/><Relationship Id="rId1" Type="http://schemas.openxmlformats.org/officeDocument/2006/relationships/slideLayout" Target="../slideLayouts/slideLayout23.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2660073" y="274638"/>
            <a:ext cx="6026727" cy="334962"/>
          </a:xfrm>
        </p:spPr>
        <p:txBody>
          <a:bodyPr/>
          <a:lstStyle/>
          <a:p>
            <a:endParaRPr lang="en-CA" altLang="en-US" dirty="0"/>
          </a:p>
        </p:txBody>
      </p:sp>
      <p:sp>
        <p:nvSpPr>
          <p:cNvPr id="3075" name="Content Placeholder 2"/>
          <p:cNvSpPr>
            <a:spLocks noGrp="1"/>
          </p:cNvSpPr>
          <p:nvPr>
            <p:ph idx="1"/>
          </p:nvPr>
        </p:nvSpPr>
        <p:spPr>
          <a:xfrm>
            <a:off x="980902" y="1417638"/>
            <a:ext cx="7705898" cy="4708525"/>
          </a:xfrm>
        </p:spPr>
        <p:txBody>
          <a:bodyPr/>
          <a:lstStyle/>
          <a:p>
            <a:pPr>
              <a:buFontTx/>
              <a:buNone/>
            </a:pPr>
            <a:r>
              <a:rPr lang="en-CA" altLang="en-US" dirty="0" smtClean="0"/>
              <a:t>Agenda:</a:t>
            </a:r>
          </a:p>
          <a:p>
            <a:r>
              <a:rPr lang="en-CA" altLang="en-US" dirty="0" smtClean="0"/>
              <a:t>Biblical </a:t>
            </a:r>
            <a:r>
              <a:rPr lang="en-CA" altLang="en-US" dirty="0"/>
              <a:t>Word Study</a:t>
            </a:r>
          </a:p>
          <a:p>
            <a:r>
              <a:rPr lang="en-CA" altLang="en-US" dirty="0"/>
              <a:t>Psychological Disorders (Chapter 15) </a:t>
            </a:r>
          </a:p>
          <a:p>
            <a:endParaRPr lang="en-CA" altLang="en-US" dirty="0"/>
          </a:p>
        </p:txBody>
      </p:sp>
      <p:sp>
        <p:nvSpPr>
          <p:cNvPr id="2052" name="Slide Number Placeholder 3"/>
          <p:cNvSpPr>
            <a:spLocks noGrp="1"/>
          </p:cNvSpPr>
          <p:nvPr>
            <p:ph type="sldNum" sz="quarter" idx="4294967295"/>
          </p:nvPr>
        </p:nvSpPr>
        <p:spPr>
          <a:xfrm>
            <a:off x="6553200" y="6356350"/>
            <a:ext cx="2133600" cy="365125"/>
          </a:xfrm>
          <a:prstGeom prst="rect">
            <a:avLst/>
          </a:prstGeom>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888E92FC-90F9-463F-8EAC-B69B75B0E1E8}" type="slidenum">
              <a:rPr lang="en-US" altLang="en-US">
                <a:solidFill>
                  <a:srgbClr val="898989"/>
                </a:solidFill>
                <a:latin typeface="Calibri" panose="020F0502020204030204" pitchFamily="34" charset="0"/>
              </a:rPr>
              <a:pPr eaLnBrk="1" hangingPunct="1"/>
              <a:t>1</a:t>
            </a:fld>
            <a:endParaRPr lang="en-US" altLang="en-US">
              <a:solidFill>
                <a:srgbClr val="898989"/>
              </a:solidFill>
              <a:latin typeface="Calibri" panose="020F0502020204030204" pitchFamily="34" charset="0"/>
            </a:endParaRPr>
          </a:p>
        </p:txBody>
      </p:sp>
      <p:pic>
        <p:nvPicPr>
          <p:cNvPr id="3" name="Recorded Sound">
            <a:hlinkClick r:id="" action="ppaction://media"/>
          </p:cNvPr>
          <p:cNvPicPr>
            <a:picLocks noChangeAspect="1"/>
          </p:cNvPicPr>
          <p:nvPr>
            <a:audioFile r:link="rId1"/>
            <p:extLst>
              <p:ext uri="{DAA4B4D4-6D71-4841-9C94-3DE7FCFB9230}">
                <p14:media xmlns:p14="http://schemas.microsoft.com/office/powerpoint/2010/main" r:embed="rId2">
                  <p14:trim end="2970.7256"/>
                </p14:media>
              </p:ext>
            </p:extLst>
          </p:nvPr>
        </p:nvPicPr>
        <p:blipFill>
          <a:blip r:embed="rId4"/>
          <a:stretch>
            <a:fillRect/>
          </a:stretch>
        </p:blipFill>
        <p:spPr>
          <a:xfrm>
            <a:off x="6996193" y="4648200"/>
            <a:ext cx="609600" cy="609600"/>
          </a:xfrm>
          <a:prstGeom prst="rect">
            <a:avLst/>
          </a:prstGeom>
        </p:spPr>
      </p:pic>
    </p:spTree>
    <p:extLst>
      <p:ext uri="{BB962C8B-B14F-4D97-AF65-F5344CB8AC3E}">
        <p14:creationId xmlns:p14="http://schemas.microsoft.com/office/powerpoint/2010/main" val="2948286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427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38100"/>
            <a:ext cx="8229600" cy="723900"/>
          </a:xfrm>
        </p:spPr>
        <p:txBody>
          <a:bodyPr anchor="ctr"/>
          <a:lstStyle/>
          <a:p>
            <a:r>
              <a:rPr lang="en-US" altLang="en-US" dirty="0"/>
              <a:t>Defining Abnormal </a:t>
            </a:r>
            <a:r>
              <a:rPr lang="en-US" altLang="en-US" dirty="0" err="1"/>
              <a:t>Behaviour</a:t>
            </a:r>
            <a:endParaRPr lang="en-US" dirty="0"/>
          </a:p>
        </p:txBody>
      </p:sp>
      <p:sp>
        <p:nvSpPr>
          <p:cNvPr id="6" name="Content Placeholder 5"/>
          <p:cNvSpPr>
            <a:spLocks noGrp="1"/>
          </p:cNvSpPr>
          <p:nvPr>
            <p:ph idx="1"/>
          </p:nvPr>
        </p:nvSpPr>
        <p:spPr>
          <a:xfrm>
            <a:off x="457200" y="858982"/>
            <a:ext cx="8229600" cy="1529966"/>
          </a:xfrm>
        </p:spPr>
        <p:txBody>
          <a:bodyPr/>
          <a:lstStyle/>
          <a:p>
            <a:pPr>
              <a:buFontTx/>
              <a:buNone/>
            </a:pPr>
            <a:r>
              <a:rPr lang="en-US" altLang="en-US" sz="2400" b="1" dirty="0">
                <a:ea typeface="ＭＳ Ｐゴシック" pitchFamily="34" charset="-128"/>
              </a:rPr>
              <a:t>Abnormal psychology (p. 564)</a:t>
            </a:r>
          </a:p>
          <a:p>
            <a:pPr>
              <a:buFontTx/>
              <a:buNone/>
            </a:pPr>
            <a:r>
              <a:rPr lang="en-US" altLang="en-US" sz="2400" b="1" dirty="0">
                <a:ea typeface="ＭＳ Ｐゴシック" pitchFamily="34" charset="-128"/>
              </a:rPr>
              <a:t>What is “abnormal” </a:t>
            </a:r>
            <a:r>
              <a:rPr lang="en-US" altLang="en-US" sz="2400" b="1" dirty="0" err="1">
                <a:ea typeface="ＭＳ Ｐゴシック" pitchFamily="34" charset="-128"/>
              </a:rPr>
              <a:t>behaviour</a:t>
            </a:r>
            <a:r>
              <a:rPr lang="en-US" altLang="en-US" sz="2400" b="1" dirty="0">
                <a:ea typeface="ＭＳ Ｐゴシック" pitchFamily="34" charset="-128"/>
              </a:rPr>
              <a:t>?</a:t>
            </a:r>
            <a:endParaRPr lang="en-US" altLang="en-US" sz="2400" dirty="0">
              <a:ea typeface="ＭＳ Ｐゴシック" pitchFamily="34" charset="-128"/>
            </a:endParaRPr>
          </a:p>
          <a:p>
            <a:r>
              <a:rPr lang="en-US" altLang="en-US" sz="2400" dirty="0">
                <a:ea typeface="ＭＳ Ｐゴシック" pitchFamily="34" charset="-128"/>
              </a:rPr>
              <a:t>Maladaptive </a:t>
            </a:r>
            <a:r>
              <a:rPr lang="en-US" altLang="en-US" sz="2400" dirty="0" err="1">
                <a:ea typeface="ＭＳ Ｐゴシック" pitchFamily="34" charset="-128"/>
              </a:rPr>
              <a:t>behaviour</a:t>
            </a:r>
            <a:r>
              <a:rPr lang="en-US" altLang="en-US" sz="2400" dirty="0">
                <a:ea typeface="ＭＳ Ｐゴシック" pitchFamily="34" charset="-128"/>
              </a:rPr>
              <a:t> (p. 564)</a:t>
            </a:r>
            <a:endParaRPr lang="en-US" sz="2400" dirty="0"/>
          </a:p>
        </p:txBody>
      </p:sp>
    </p:spTree>
    <p:extLst>
      <p:ext uri="{BB962C8B-B14F-4D97-AF65-F5344CB8AC3E}">
        <p14:creationId xmlns:p14="http://schemas.microsoft.com/office/powerpoint/2010/main" val="27318061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7624"/>
            <a:ext cx="8229600" cy="638175"/>
          </a:xfrm>
        </p:spPr>
        <p:txBody>
          <a:bodyPr anchor="ctr"/>
          <a:lstStyle/>
          <a:p>
            <a:r>
              <a:rPr lang="en-US" altLang="en-US" dirty="0"/>
              <a:t>Early Understanding and Treatment</a:t>
            </a:r>
            <a:endParaRPr lang="en-US" dirty="0"/>
          </a:p>
        </p:txBody>
      </p:sp>
      <p:sp>
        <p:nvSpPr>
          <p:cNvPr id="3" name="Content Placeholder 2"/>
          <p:cNvSpPr>
            <a:spLocks noGrp="1"/>
          </p:cNvSpPr>
          <p:nvPr>
            <p:ph idx="1"/>
          </p:nvPr>
        </p:nvSpPr>
        <p:spPr>
          <a:xfrm>
            <a:off x="457200" y="838200"/>
            <a:ext cx="8229600" cy="2082782"/>
          </a:xfrm>
        </p:spPr>
        <p:txBody>
          <a:bodyPr/>
          <a:lstStyle/>
          <a:p>
            <a:pPr>
              <a:buFontTx/>
              <a:buNone/>
            </a:pPr>
            <a:r>
              <a:rPr lang="en-US" altLang="en-US" sz="2400" dirty="0">
                <a:ea typeface="ＭＳ Ｐゴシック" pitchFamily="34" charset="-128"/>
              </a:rPr>
              <a:t>Possession by evil</a:t>
            </a:r>
          </a:p>
          <a:p>
            <a:pPr>
              <a:buFontTx/>
              <a:buNone/>
            </a:pPr>
            <a:r>
              <a:rPr lang="en-US" altLang="en-US" sz="2400" dirty="0">
                <a:ea typeface="ＭＳ Ｐゴシック" pitchFamily="34" charset="-128"/>
              </a:rPr>
              <a:t>Asylums (p. 564)</a:t>
            </a:r>
          </a:p>
          <a:p>
            <a:pPr>
              <a:buFontTx/>
              <a:buNone/>
            </a:pPr>
            <a:r>
              <a:rPr lang="en-US" altLang="en-US" sz="2400" dirty="0">
                <a:ea typeface="ＭＳ Ｐゴシック" pitchFamily="34" charset="-128"/>
              </a:rPr>
              <a:t>William </a:t>
            </a:r>
            <a:r>
              <a:rPr lang="en-US" altLang="en-US" sz="2400" dirty="0" err="1">
                <a:ea typeface="ＭＳ Ｐゴシック" pitchFamily="34" charset="-128"/>
              </a:rPr>
              <a:t>Battie</a:t>
            </a:r>
            <a:endParaRPr lang="en-US" altLang="en-US" sz="2400" dirty="0">
              <a:ea typeface="ＭＳ Ｐゴシック" pitchFamily="34" charset="-128"/>
            </a:endParaRPr>
          </a:p>
          <a:p>
            <a:pPr>
              <a:buFontTx/>
              <a:buNone/>
            </a:pPr>
            <a:r>
              <a:rPr lang="en-US" altLang="en-US" sz="2400" dirty="0">
                <a:ea typeface="ＭＳ Ｐゴシック" pitchFamily="34" charset="-128"/>
              </a:rPr>
              <a:t>Phillippe </a:t>
            </a:r>
            <a:r>
              <a:rPr lang="en-US" altLang="en-US" sz="2400" dirty="0" err="1">
                <a:ea typeface="ＭＳ Ｐゴシック" pitchFamily="34" charset="-128"/>
              </a:rPr>
              <a:t>Pinel</a:t>
            </a:r>
            <a:endParaRPr lang="en-US" altLang="en-US" sz="2400" dirty="0">
              <a:ea typeface="ＭＳ Ｐゴシック" pitchFamily="34" charset="-128"/>
            </a:endParaRPr>
          </a:p>
        </p:txBody>
      </p:sp>
    </p:spTree>
    <p:extLst>
      <p:ext uri="{BB962C8B-B14F-4D97-AF65-F5344CB8AC3E}">
        <p14:creationId xmlns:p14="http://schemas.microsoft.com/office/powerpoint/2010/main" val="28587543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4321"/>
            <a:ext cx="8229600" cy="651869"/>
          </a:xfrm>
        </p:spPr>
        <p:txBody>
          <a:bodyPr anchor="ctr"/>
          <a:lstStyle/>
          <a:p>
            <a:r>
              <a:rPr lang="en-US" altLang="en-US" sz="3600" dirty="0">
                <a:latin typeface="+mj-lt"/>
              </a:rPr>
              <a:t>Early Classification Systems</a:t>
            </a:r>
            <a:endParaRPr lang="en-US" sz="3600" dirty="0">
              <a:latin typeface="+mj-lt"/>
            </a:endParaRPr>
          </a:p>
        </p:txBody>
      </p:sp>
      <p:sp>
        <p:nvSpPr>
          <p:cNvPr id="3" name="Content Placeholder 2"/>
          <p:cNvSpPr>
            <a:spLocks noGrp="1"/>
          </p:cNvSpPr>
          <p:nvPr>
            <p:ph idx="1"/>
          </p:nvPr>
        </p:nvSpPr>
        <p:spPr>
          <a:xfrm>
            <a:off x="457200" y="838200"/>
            <a:ext cx="8229600" cy="1518315"/>
          </a:xfrm>
        </p:spPr>
        <p:txBody>
          <a:bodyPr/>
          <a:lstStyle/>
          <a:p>
            <a:pPr>
              <a:buFontTx/>
              <a:buNone/>
            </a:pPr>
            <a:r>
              <a:rPr lang="en-US" altLang="en-US" sz="2400" dirty="0">
                <a:ea typeface="ＭＳ Ｐゴシック" pitchFamily="34" charset="-128"/>
              </a:rPr>
              <a:t>Mania, Melancholia</a:t>
            </a:r>
          </a:p>
          <a:p>
            <a:pPr>
              <a:buFontTx/>
              <a:buNone/>
            </a:pPr>
            <a:r>
              <a:rPr lang="en-US" altLang="en-US" sz="2400" dirty="0">
                <a:ea typeface="ＭＳ Ｐゴシック" pitchFamily="34" charset="-128"/>
              </a:rPr>
              <a:t>Medical model (p. 564)</a:t>
            </a:r>
          </a:p>
          <a:p>
            <a:pPr>
              <a:buFontTx/>
              <a:buNone/>
            </a:pPr>
            <a:r>
              <a:rPr lang="en-US" altLang="en-US" sz="2400" dirty="0">
                <a:ea typeface="ＭＳ Ｐゴシック" pitchFamily="34" charset="-128"/>
              </a:rPr>
              <a:t>Emil </a:t>
            </a:r>
            <a:r>
              <a:rPr lang="en-US" altLang="en-US" sz="2400" dirty="0" err="1">
                <a:ea typeface="ＭＳ Ｐゴシック" pitchFamily="34" charset="-128"/>
              </a:rPr>
              <a:t>Kraepelin</a:t>
            </a:r>
            <a:endParaRPr lang="en-US" altLang="en-US" sz="2400" dirty="0">
              <a:ea typeface="ＭＳ Ｐゴシック" pitchFamily="34" charset="-128"/>
            </a:endParaRPr>
          </a:p>
        </p:txBody>
      </p:sp>
    </p:spTree>
    <p:extLst>
      <p:ext uri="{BB962C8B-B14F-4D97-AF65-F5344CB8AC3E}">
        <p14:creationId xmlns:p14="http://schemas.microsoft.com/office/powerpoint/2010/main" val="1626521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5067"/>
            <a:ext cx="8229600" cy="1591333"/>
          </a:xfrm>
        </p:spPr>
        <p:txBody>
          <a:bodyPr anchor="ctr">
            <a:noAutofit/>
          </a:bodyPr>
          <a:lstStyle/>
          <a:p>
            <a:r>
              <a:rPr lang="en-US" altLang="en-US" sz="3600" dirty="0">
                <a:latin typeface="+mj-lt"/>
              </a:rPr>
              <a:t>Psychology’s Puzzle: How to Diagnose Psychological Disorders    </a:t>
            </a:r>
            <a:r>
              <a:rPr lang="en-US" altLang="en-US" sz="2800" dirty="0">
                <a:latin typeface="+mj-lt"/>
              </a:rPr>
              <a:t>(1 of 2)</a:t>
            </a:r>
            <a:endParaRPr lang="en-US" sz="3600" dirty="0">
              <a:latin typeface="+mj-lt"/>
            </a:endParaRPr>
          </a:p>
        </p:txBody>
      </p:sp>
      <p:sp>
        <p:nvSpPr>
          <p:cNvPr id="3" name="Content Placeholder 2"/>
          <p:cNvSpPr>
            <a:spLocks noGrp="1"/>
          </p:cNvSpPr>
          <p:nvPr>
            <p:ph idx="1"/>
          </p:nvPr>
        </p:nvSpPr>
        <p:spPr>
          <a:xfrm>
            <a:off x="457200" y="1888175"/>
            <a:ext cx="8229600" cy="1905000"/>
          </a:xfrm>
        </p:spPr>
        <p:txBody>
          <a:bodyPr/>
          <a:lstStyle/>
          <a:p>
            <a:pPr marL="0" indent="0">
              <a:buFontTx/>
              <a:buNone/>
            </a:pPr>
            <a:r>
              <a:rPr lang="en-US" altLang="en-US" sz="2400" b="1" dirty="0">
                <a:ea typeface="ＭＳ Ｐゴシック" pitchFamily="34" charset="-128"/>
              </a:rPr>
              <a:t>Diagnostic and Statistical Manual for Mental Disorders (</a:t>
            </a:r>
            <a:r>
              <a:rPr lang="en-US" altLang="en-US" sz="2400" b="1" spc="-300" dirty="0">
                <a:ea typeface="ＭＳ Ｐゴシック" pitchFamily="34" charset="-128"/>
              </a:rPr>
              <a:t>D S </a:t>
            </a:r>
            <a:r>
              <a:rPr lang="en-US" altLang="en-US" sz="2400" b="1" dirty="0">
                <a:ea typeface="ＭＳ Ｐゴシック" pitchFamily="34" charset="-128"/>
              </a:rPr>
              <a:t>M) (p. 565)</a:t>
            </a:r>
          </a:p>
          <a:p>
            <a:pPr>
              <a:buFontTx/>
              <a:buNone/>
            </a:pPr>
            <a:r>
              <a:rPr lang="en-US" altLang="en-US" sz="2400" b="1" dirty="0">
                <a:ea typeface="ＭＳ Ｐゴシック" pitchFamily="34" charset="-128"/>
              </a:rPr>
              <a:t>First edition (</a:t>
            </a:r>
            <a:r>
              <a:rPr lang="en-US" altLang="en-US" sz="2400" b="1" spc="-300" dirty="0">
                <a:ea typeface="ＭＳ Ｐゴシック" pitchFamily="34" charset="-128"/>
              </a:rPr>
              <a:t>D S </a:t>
            </a:r>
            <a:r>
              <a:rPr lang="en-US" altLang="en-US" sz="2400" b="1" dirty="0">
                <a:ea typeface="ＭＳ Ｐゴシック" pitchFamily="34" charset="-128"/>
              </a:rPr>
              <a:t>M-I)</a:t>
            </a:r>
          </a:p>
          <a:p>
            <a:r>
              <a:rPr lang="en-US" altLang="en-US" sz="2400" dirty="0">
                <a:ea typeface="ＭＳ Ｐゴシック" pitchFamily="34" charset="-128"/>
              </a:rPr>
              <a:t>Imperfect document</a:t>
            </a:r>
          </a:p>
        </p:txBody>
      </p:sp>
      <p:sp>
        <p:nvSpPr>
          <p:cNvPr id="4" name="Content Placeholder 3"/>
          <p:cNvSpPr>
            <a:spLocks noGrp="1"/>
          </p:cNvSpPr>
          <p:nvPr>
            <p:ph idx="13"/>
          </p:nvPr>
        </p:nvSpPr>
        <p:spPr>
          <a:xfrm>
            <a:off x="447675" y="3886200"/>
            <a:ext cx="8229600" cy="990600"/>
          </a:xfrm>
        </p:spPr>
        <p:txBody>
          <a:bodyPr/>
          <a:lstStyle/>
          <a:p>
            <a:pPr>
              <a:buFontTx/>
              <a:buNone/>
            </a:pPr>
            <a:r>
              <a:rPr lang="en-US" altLang="en-US" sz="2400" b="1" dirty="0">
                <a:ea typeface="ＭＳ Ｐゴシック" pitchFamily="34" charset="-128"/>
              </a:rPr>
              <a:t>Fifth edition (</a:t>
            </a:r>
            <a:r>
              <a:rPr lang="en-US" altLang="en-US" sz="2400" b="1" spc="-300" dirty="0">
                <a:ea typeface="ＭＳ Ｐゴシック" pitchFamily="34" charset="-128"/>
              </a:rPr>
              <a:t>D S </a:t>
            </a:r>
            <a:r>
              <a:rPr lang="en-US" altLang="en-US" sz="2400" b="1" dirty="0">
                <a:ea typeface="ＭＳ Ｐゴシック" pitchFamily="34" charset="-128"/>
              </a:rPr>
              <a:t>M-5)</a:t>
            </a:r>
          </a:p>
          <a:p>
            <a:r>
              <a:rPr lang="en-US" sz="2400" dirty="0">
                <a:ea typeface="ＭＳ Ｐゴシック" pitchFamily="34" charset="-128"/>
              </a:rPr>
              <a:t>Work in progress</a:t>
            </a:r>
            <a:endParaRPr lang="en-US" sz="2400" dirty="0"/>
          </a:p>
        </p:txBody>
      </p:sp>
    </p:spTree>
    <p:extLst>
      <p:ext uri="{BB962C8B-B14F-4D97-AF65-F5344CB8AC3E}">
        <p14:creationId xmlns:p14="http://schemas.microsoft.com/office/powerpoint/2010/main" val="41408466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5067"/>
            <a:ext cx="8229600" cy="1591333"/>
          </a:xfrm>
        </p:spPr>
        <p:txBody>
          <a:bodyPr anchor="ctr">
            <a:noAutofit/>
          </a:bodyPr>
          <a:lstStyle/>
          <a:p>
            <a:r>
              <a:rPr lang="en-US" altLang="en-US" sz="3600" dirty="0">
                <a:latin typeface="+mj-lt"/>
              </a:rPr>
              <a:t>Psychology’s Puzzle: How to Diagnose Psychological Disorders    </a:t>
            </a:r>
            <a:r>
              <a:rPr lang="en-US" altLang="en-US" sz="2800" dirty="0">
                <a:latin typeface="+mj-lt"/>
              </a:rPr>
              <a:t>(2 of 2)</a:t>
            </a:r>
            <a:endParaRPr lang="en-US" sz="3600" dirty="0">
              <a:latin typeface="+mj-lt"/>
            </a:endParaRPr>
          </a:p>
        </p:txBody>
      </p:sp>
      <p:sp>
        <p:nvSpPr>
          <p:cNvPr id="3" name="Content Placeholder 2"/>
          <p:cNvSpPr>
            <a:spLocks noGrp="1"/>
          </p:cNvSpPr>
          <p:nvPr>
            <p:ph idx="1"/>
          </p:nvPr>
        </p:nvSpPr>
        <p:spPr>
          <a:xfrm>
            <a:off x="457200" y="1790697"/>
            <a:ext cx="8229600" cy="399393"/>
          </a:xfrm>
        </p:spPr>
        <p:txBody>
          <a:bodyPr/>
          <a:lstStyle/>
          <a:p>
            <a:pPr marL="0" indent="0">
              <a:buNone/>
            </a:pPr>
            <a:r>
              <a:rPr lang="en-IN" sz="2400" b="1" dirty="0"/>
              <a:t>Figure 15.1 </a:t>
            </a:r>
            <a:r>
              <a:rPr lang="en-IN" sz="2400" dirty="0"/>
              <a:t>The Number of Disorders in the </a:t>
            </a:r>
            <a:r>
              <a:rPr lang="en-IN" sz="2400" spc="-300" dirty="0"/>
              <a:t>D S </a:t>
            </a:r>
            <a:r>
              <a:rPr lang="en-IN" sz="2400" dirty="0"/>
              <a:t>M over Time</a:t>
            </a:r>
          </a:p>
        </p:txBody>
      </p:sp>
      <p:sp>
        <p:nvSpPr>
          <p:cNvPr id="5" name="Content Placeholder 4"/>
          <p:cNvSpPr>
            <a:spLocks noGrp="1"/>
          </p:cNvSpPr>
          <p:nvPr>
            <p:ph idx="13"/>
          </p:nvPr>
        </p:nvSpPr>
        <p:spPr>
          <a:xfrm>
            <a:off x="457200" y="2272146"/>
            <a:ext cx="8229600" cy="1046528"/>
          </a:xfrm>
        </p:spPr>
        <p:txBody>
          <a:bodyPr/>
          <a:lstStyle/>
          <a:p>
            <a:pPr marL="0" indent="0">
              <a:buNone/>
            </a:pPr>
            <a:r>
              <a:rPr lang="en-IN" sz="2200" dirty="0"/>
              <a:t>The number of behaviours that are classified as psychological disorders has changed over the past 80 years. The numbers increased substantially from the DSM-I through the DSM-4.</a:t>
            </a:r>
          </a:p>
        </p:txBody>
      </p:sp>
      <p:pic>
        <p:nvPicPr>
          <p:cNvPr id="10" name="Picture Placeholder 9" descr="Bar graph shows the number of disorders based on DSM I to IV.&#10;Long description is available in notes, press F6"/>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2176351" y="3400729"/>
            <a:ext cx="4791298" cy="2907183"/>
          </a:xfrm>
        </p:spPr>
      </p:pic>
    </p:spTree>
    <p:extLst>
      <p:ext uri="{BB962C8B-B14F-4D97-AF65-F5344CB8AC3E}">
        <p14:creationId xmlns:p14="http://schemas.microsoft.com/office/powerpoint/2010/main" val="38456449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0219"/>
            <a:ext cx="8229600" cy="1168981"/>
          </a:xfrm>
        </p:spPr>
        <p:txBody>
          <a:bodyPr anchor="ctr"/>
          <a:lstStyle/>
          <a:p>
            <a:r>
              <a:rPr lang="en-US" altLang="en-US" sz="3600" dirty="0">
                <a:latin typeface="+mj-lt"/>
              </a:rPr>
              <a:t>Critiquing the </a:t>
            </a:r>
            <a:r>
              <a:rPr lang="en-US" altLang="en-US" sz="3600" spc="-450" dirty="0">
                <a:latin typeface="+mj-lt"/>
              </a:rPr>
              <a:t>D S </a:t>
            </a:r>
            <a:r>
              <a:rPr lang="en-US" altLang="en-US" sz="3600" dirty="0">
                <a:latin typeface="+mj-lt"/>
              </a:rPr>
              <a:t>M &amp; The Power of a Diagnosis</a:t>
            </a:r>
            <a:endParaRPr lang="en-US" sz="3600" dirty="0">
              <a:latin typeface="+mj-lt"/>
            </a:endParaRPr>
          </a:p>
        </p:txBody>
      </p:sp>
      <p:sp>
        <p:nvSpPr>
          <p:cNvPr id="3" name="Content Placeholder 2"/>
          <p:cNvSpPr>
            <a:spLocks noGrp="1"/>
          </p:cNvSpPr>
          <p:nvPr>
            <p:ph idx="1"/>
          </p:nvPr>
        </p:nvSpPr>
        <p:spPr>
          <a:xfrm>
            <a:off x="457200" y="1371601"/>
            <a:ext cx="8229600" cy="2057400"/>
          </a:xfrm>
        </p:spPr>
        <p:txBody>
          <a:bodyPr/>
          <a:lstStyle/>
          <a:p>
            <a:pPr marL="0" indent="0">
              <a:buFontTx/>
              <a:buNone/>
            </a:pPr>
            <a:r>
              <a:rPr lang="en-US" altLang="en-US" sz="2400" b="1" spc="-300" dirty="0">
                <a:ea typeface="ＭＳ Ｐゴシック" pitchFamily="34" charset="-128"/>
              </a:rPr>
              <a:t>D S </a:t>
            </a:r>
            <a:r>
              <a:rPr lang="en-US" altLang="en-US" sz="2400" b="1" dirty="0">
                <a:ea typeface="ＭＳ Ｐゴシック" pitchFamily="34" charset="-128"/>
              </a:rPr>
              <a:t>M is imprecise</a:t>
            </a:r>
          </a:p>
          <a:p>
            <a:r>
              <a:rPr lang="en-US" sz="2400" dirty="0">
                <a:ea typeface="ＭＳ Ｐゴシック" pitchFamily="34" charset="-128"/>
              </a:rPr>
              <a:t>“Symptom” or normal experience?</a:t>
            </a:r>
          </a:p>
          <a:p>
            <a:r>
              <a:rPr lang="en-US" sz="2400" dirty="0">
                <a:ea typeface="ＭＳ Ｐゴシック" pitchFamily="34" charset="-128"/>
              </a:rPr>
              <a:t>Disorders share symptoms</a:t>
            </a:r>
          </a:p>
          <a:p>
            <a:r>
              <a:rPr lang="en-US" sz="2400" dirty="0">
                <a:ea typeface="ＭＳ Ｐゴシック" pitchFamily="34" charset="-128"/>
              </a:rPr>
              <a:t>“Disorder” or not?</a:t>
            </a:r>
          </a:p>
        </p:txBody>
      </p:sp>
      <p:sp>
        <p:nvSpPr>
          <p:cNvPr id="4" name="Content Placeholder 3"/>
          <p:cNvSpPr>
            <a:spLocks noGrp="1"/>
          </p:cNvSpPr>
          <p:nvPr>
            <p:ph idx="13"/>
          </p:nvPr>
        </p:nvSpPr>
        <p:spPr>
          <a:xfrm>
            <a:off x="457200" y="3581401"/>
            <a:ext cx="8229600" cy="990599"/>
          </a:xfrm>
        </p:spPr>
        <p:txBody>
          <a:bodyPr/>
          <a:lstStyle/>
          <a:p>
            <a:pPr marL="0" indent="0">
              <a:buNone/>
            </a:pPr>
            <a:r>
              <a:rPr lang="en-US" sz="2400" b="1" dirty="0">
                <a:ea typeface="ＭＳ Ｐゴシック" pitchFamily="34" charset="-128"/>
              </a:rPr>
              <a:t>Diagnostic labels</a:t>
            </a:r>
          </a:p>
          <a:p>
            <a:r>
              <a:rPr lang="en-US" sz="2400" dirty="0">
                <a:ea typeface="ＭＳ Ｐゴシック" pitchFamily="34" charset="-128"/>
              </a:rPr>
              <a:t>Possible drawbacks</a:t>
            </a:r>
            <a:endParaRPr lang="en-US" sz="2400" dirty="0"/>
          </a:p>
        </p:txBody>
      </p:sp>
    </p:spTree>
    <p:extLst>
      <p:ext uri="{BB962C8B-B14F-4D97-AF65-F5344CB8AC3E}">
        <p14:creationId xmlns:p14="http://schemas.microsoft.com/office/powerpoint/2010/main" val="836517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4535"/>
            <a:ext cx="8229600" cy="1688065"/>
          </a:xfrm>
        </p:spPr>
        <p:txBody>
          <a:bodyPr anchor="ctr" anchorCtr="0"/>
          <a:lstStyle/>
          <a:p>
            <a:r>
              <a:rPr lang="en-US" altLang="en-US" sz="3600" dirty="0">
                <a:latin typeface="+mj-lt"/>
              </a:rPr>
              <a:t>Working the Scientific Literacy Model: Culture and Diagnosing Mental Disorders </a:t>
            </a:r>
            <a:r>
              <a:rPr lang="en-US" altLang="en-US" sz="2800" dirty="0">
                <a:latin typeface="+mj-lt"/>
              </a:rPr>
              <a:t>(1 of 2)</a:t>
            </a:r>
            <a:endParaRPr lang="en-US" sz="2800" dirty="0">
              <a:latin typeface="+mj-lt"/>
            </a:endParaRPr>
          </a:p>
        </p:txBody>
      </p:sp>
      <p:sp>
        <p:nvSpPr>
          <p:cNvPr id="3" name="Content Placeholder 2"/>
          <p:cNvSpPr>
            <a:spLocks noGrp="1"/>
          </p:cNvSpPr>
          <p:nvPr>
            <p:ph idx="1"/>
          </p:nvPr>
        </p:nvSpPr>
        <p:spPr>
          <a:xfrm>
            <a:off x="457200" y="1905001"/>
            <a:ext cx="8229600" cy="2285999"/>
          </a:xfrm>
        </p:spPr>
        <p:txBody>
          <a:bodyPr/>
          <a:lstStyle/>
          <a:p>
            <a:pPr marL="0" indent="0">
              <a:buNone/>
            </a:pPr>
            <a:r>
              <a:rPr lang="en-US" altLang="en-US" sz="2400" b="1" dirty="0">
                <a:ea typeface="ＭＳ Ｐゴシック" pitchFamily="34" charset="-128"/>
              </a:rPr>
              <a:t>What do we know about culture and diagnosing mental disorders?</a:t>
            </a:r>
          </a:p>
          <a:p>
            <a:r>
              <a:rPr lang="en-US" altLang="en-US" sz="2400" b="1" i="1" dirty="0">
                <a:ea typeface="ＭＳ Ｐゴシック" pitchFamily="34" charset="-128"/>
              </a:rPr>
              <a:t>Culture-bound syndromes (p. 568)</a:t>
            </a:r>
          </a:p>
          <a:p>
            <a:pPr lvl="1"/>
            <a:r>
              <a:rPr lang="en-US" altLang="en-US" sz="2400" i="1" dirty="0" err="1">
                <a:ea typeface="ＭＳ Ｐゴシック" pitchFamily="34" charset="-128"/>
              </a:rPr>
              <a:t>Ataque</a:t>
            </a:r>
            <a:r>
              <a:rPr lang="en-US" altLang="en-US" sz="2400" i="1" dirty="0">
                <a:ea typeface="ＭＳ Ｐゴシック" pitchFamily="34" charset="-128"/>
              </a:rPr>
              <a:t> de </a:t>
            </a:r>
            <a:r>
              <a:rPr lang="en-US" altLang="en-US" sz="2400" i="1" dirty="0" err="1">
                <a:ea typeface="ＭＳ Ｐゴシック" pitchFamily="34" charset="-128"/>
              </a:rPr>
              <a:t>nervios</a:t>
            </a:r>
            <a:endParaRPr lang="en-US" altLang="en-US" sz="2400" i="1" dirty="0">
              <a:ea typeface="ＭＳ Ｐゴシック" pitchFamily="34" charset="-128"/>
            </a:endParaRPr>
          </a:p>
          <a:p>
            <a:pPr lvl="1"/>
            <a:r>
              <a:rPr lang="en-US" altLang="en-US" sz="2400" i="1" dirty="0" err="1">
                <a:ea typeface="ＭＳ Ｐゴシック" pitchFamily="34" charset="-128"/>
              </a:rPr>
              <a:t>Shenjing</a:t>
            </a:r>
            <a:r>
              <a:rPr lang="en-US" altLang="en-US" sz="2400" i="1" dirty="0">
                <a:ea typeface="ＭＳ Ｐゴシック" pitchFamily="34" charset="-128"/>
              </a:rPr>
              <a:t> </a:t>
            </a:r>
            <a:r>
              <a:rPr lang="en-US" altLang="en-US" sz="2400" i="1" dirty="0" err="1">
                <a:ea typeface="ＭＳ Ｐゴシック" pitchFamily="34" charset="-128"/>
              </a:rPr>
              <a:t>shuairuo</a:t>
            </a:r>
            <a:endParaRPr lang="en-US" altLang="en-US" sz="2400" i="1" dirty="0">
              <a:ea typeface="ＭＳ Ｐゴシック" pitchFamily="34" charset="-128"/>
            </a:endParaRPr>
          </a:p>
        </p:txBody>
      </p:sp>
      <p:sp>
        <p:nvSpPr>
          <p:cNvPr id="4" name="Content Placeholder 3"/>
          <p:cNvSpPr>
            <a:spLocks noGrp="1"/>
          </p:cNvSpPr>
          <p:nvPr>
            <p:ph idx="13"/>
          </p:nvPr>
        </p:nvSpPr>
        <p:spPr>
          <a:xfrm>
            <a:off x="457200" y="4343400"/>
            <a:ext cx="8229600" cy="792050"/>
          </a:xfrm>
        </p:spPr>
        <p:txBody>
          <a:bodyPr/>
          <a:lstStyle/>
          <a:p>
            <a:pPr marL="0" lvl="1" indent="0">
              <a:spcBef>
                <a:spcPts val="1500"/>
              </a:spcBef>
              <a:buNone/>
            </a:pPr>
            <a:r>
              <a:rPr lang="en-US" sz="2400" b="1" kern="0" dirty="0">
                <a:ea typeface="ＭＳ Ｐゴシック" pitchFamily="1" charset="-128"/>
              </a:rPr>
              <a:t>How can science explain the effect of culture on diagnosing mental disorders?</a:t>
            </a:r>
            <a:endParaRPr lang="en-US" sz="2400" b="1" dirty="0"/>
          </a:p>
        </p:txBody>
      </p:sp>
    </p:spTree>
    <p:extLst>
      <p:ext uri="{BB962C8B-B14F-4D97-AF65-F5344CB8AC3E}">
        <p14:creationId xmlns:p14="http://schemas.microsoft.com/office/powerpoint/2010/main" val="35233258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2343"/>
            <a:ext cx="8229600" cy="1756457"/>
          </a:xfrm>
        </p:spPr>
        <p:txBody>
          <a:bodyPr anchor="ctr"/>
          <a:lstStyle/>
          <a:p>
            <a:r>
              <a:rPr lang="en-US" altLang="en-US" sz="3600" dirty="0">
                <a:latin typeface="+mj-lt"/>
              </a:rPr>
              <a:t>Working the Scientific Literacy Model: Culture and Diagnosing Mental Disorders </a:t>
            </a:r>
            <a:r>
              <a:rPr lang="en-US" altLang="en-US" sz="2800" dirty="0">
                <a:latin typeface="+mj-lt"/>
              </a:rPr>
              <a:t>(2 of 2)</a:t>
            </a:r>
            <a:endParaRPr lang="en-US" sz="2800" dirty="0">
              <a:latin typeface="+mj-lt"/>
            </a:endParaRPr>
          </a:p>
        </p:txBody>
      </p:sp>
      <p:sp>
        <p:nvSpPr>
          <p:cNvPr id="3" name="Content Placeholder 2"/>
          <p:cNvSpPr>
            <a:spLocks noGrp="1"/>
          </p:cNvSpPr>
          <p:nvPr>
            <p:ph idx="1"/>
          </p:nvPr>
        </p:nvSpPr>
        <p:spPr>
          <a:xfrm>
            <a:off x="457200" y="1905000"/>
            <a:ext cx="8229600" cy="914400"/>
          </a:xfrm>
        </p:spPr>
        <p:txBody>
          <a:bodyPr/>
          <a:lstStyle/>
          <a:p>
            <a:pPr>
              <a:buFontTx/>
              <a:buNone/>
            </a:pPr>
            <a:r>
              <a:rPr lang="en-US" altLang="en-US" sz="2400" b="1" dirty="0">
                <a:ea typeface="ＭＳ Ｐゴシック" pitchFamily="34" charset="-128"/>
              </a:rPr>
              <a:t>Can we critically evaluate this information?</a:t>
            </a:r>
          </a:p>
          <a:p>
            <a:r>
              <a:rPr lang="en-US" altLang="en-US" sz="2400" dirty="0">
                <a:ea typeface="ＭＳ Ｐゴシック" pitchFamily="34" charset="-128"/>
              </a:rPr>
              <a:t>Cultural Formulation Interview</a:t>
            </a:r>
          </a:p>
        </p:txBody>
      </p:sp>
      <p:sp>
        <p:nvSpPr>
          <p:cNvPr id="4" name="Content Placeholder 3"/>
          <p:cNvSpPr>
            <a:spLocks noGrp="1"/>
          </p:cNvSpPr>
          <p:nvPr>
            <p:ph idx="13"/>
          </p:nvPr>
        </p:nvSpPr>
        <p:spPr>
          <a:xfrm>
            <a:off x="457200" y="3124200"/>
            <a:ext cx="8229600" cy="990600"/>
          </a:xfrm>
        </p:spPr>
        <p:txBody>
          <a:bodyPr/>
          <a:lstStyle/>
          <a:p>
            <a:pPr>
              <a:buFontTx/>
              <a:buNone/>
            </a:pPr>
            <a:r>
              <a:rPr lang="en-US" altLang="en-US" sz="2400" b="1" dirty="0">
                <a:ea typeface="ＭＳ Ｐゴシック" pitchFamily="34" charset="-128"/>
              </a:rPr>
              <a:t>Why is this relevant?</a:t>
            </a:r>
          </a:p>
          <a:p>
            <a:r>
              <a:rPr lang="en-US" altLang="en-US" sz="2400" dirty="0">
                <a:ea typeface="ＭＳ Ｐゴシック" pitchFamily="34" charset="-128"/>
              </a:rPr>
              <a:t>Improving accuracy of diagnosis</a:t>
            </a:r>
            <a:endParaRPr lang="en-US" sz="2400" dirty="0"/>
          </a:p>
        </p:txBody>
      </p:sp>
    </p:spTree>
    <p:extLst>
      <p:ext uri="{BB962C8B-B14F-4D97-AF65-F5344CB8AC3E}">
        <p14:creationId xmlns:p14="http://schemas.microsoft.com/office/powerpoint/2010/main" val="24812625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nchor="ctr" anchorCtr="0"/>
          <a:lstStyle/>
          <a:p>
            <a:r>
              <a:rPr lang="en-CA" sz="3600" dirty="0"/>
              <a:t>Psychological Diagnoses in the Classroom: </a:t>
            </a:r>
            <a:r>
              <a:rPr lang="en-CA" sz="3600" spc="-450" dirty="0"/>
              <a:t>A D H </a:t>
            </a:r>
            <a:r>
              <a:rPr lang="en-CA" sz="3600" dirty="0"/>
              <a:t>D</a:t>
            </a:r>
          </a:p>
        </p:txBody>
      </p:sp>
      <p:sp>
        <p:nvSpPr>
          <p:cNvPr id="3" name="Content Placeholder 2"/>
          <p:cNvSpPr>
            <a:spLocks noGrp="1"/>
          </p:cNvSpPr>
          <p:nvPr>
            <p:ph idx="1"/>
          </p:nvPr>
        </p:nvSpPr>
        <p:spPr>
          <a:xfrm>
            <a:off x="457200" y="1371600"/>
            <a:ext cx="8229600" cy="985172"/>
          </a:xfrm>
        </p:spPr>
        <p:txBody>
          <a:bodyPr/>
          <a:lstStyle/>
          <a:p>
            <a:pPr>
              <a:buFontTx/>
              <a:buNone/>
            </a:pPr>
            <a:r>
              <a:rPr lang="en-US" altLang="en-US" sz="2400" dirty="0">
                <a:ea typeface="ＭＳ Ｐゴシック" pitchFamily="34" charset="-128"/>
              </a:rPr>
              <a:t>Attention-deficit hyperactivity disorder (</a:t>
            </a:r>
            <a:r>
              <a:rPr lang="en-US" altLang="en-US" sz="2400" spc="-300" dirty="0">
                <a:ea typeface="ＭＳ Ｐゴシック" pitchFamily="34" charset="-128"/>
              </a:rPr>
              <a:t>A D H </a:t>
            </a:r>
            <a:r>
              <a:rPr lang="en-US" altLang="en-US" sz="2400" dirty="0">
                <a:ea typeface="ＭＳ Ｐゴシック" pitchFamily="34" charset="-128"/>
              </a:rPr>
              <a:t>D) (p. 569)</a:t>
            </a:r>
          </a:p>
          <a:p>
            <a:pPr>
              <a:buFontTx/>
              <a:buNone/>
            </a:pPr>
            <a:r>
              <a:rPr lang="en-US" altLang="en-US" sz="2400" dirty="0">
                <a:ea typeface="ＭＳ Ｐゴシック" pitchFamily="34" charset="-128"/>
              </a:rPr>
              <a:t>Over-diagnosed?</a:t>
            </a:r>
          </a:p>
        </p:txBody>
      </p:sp>
    </p:spTree>
    <p:extLst>
      <p:ext uri="{BB962C8B-B14F-4D97-AF65-F5344CB8AC3E}">
        <p14:creationId xmlns:p14="http://schemas.microsoft.com/office/powerpoint/2010/main" val="8255226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956"/>
            <a:ext cx="8229600" cy="1700650"/>
          </a:xfrm>
        </p:spPr>
        <p:txBody>
          <a:bodyPr anchor="ctr" anchorCtr="0"/>
          <a:lstStyle/>
          <a:p>
            <a:r>
              <a:rPr lang="en-CA" dirty="0"/>
              <a:t>Psychological Diagnoses in the Courtroom: The Mental Disorder Defence</a:t>
            </a:r>
          </a:p>
        </p:txBody>
      </p:sp>
      <p:sp>
        <p:nvSpPr>
          <p:cNvPr id="3" name="Content Placeholder 2"/>
          <p:cNvSpPr>
            <a:spLocks noGrp="1"/>
          </p:cNvSpPr>
          <p:nvPr>
            <p:ph idx="1"/>
          </p:nvPr>
        </p:nvSpPr>
        <p:spPr>
          <a:xfrm>
            <a:off x="457200" y="1905000"/>
            <a:ext cx="8229600" cy="1904371"/>
          </a:xfrm>
        </p:spPr>
        <p:txBody>
          <a:bodyPr/>
          <a:lstStyle/>
          <a:p>
            <a:pPr>
              <a:buFontTx/>
              <a:buNone/>
            </a:pPr>
            <a:r>
              <a:rPr lang="en-US" altLang="en-US" sz="2400" b="1" dirty="0">
                <a:ea typeface="ＭＳ Ｐゴシック" pitchFamily="34" charset="-128"/>
              </a:rPr>
              <a:t>Mental disorder </a:t>
            </a:r>
            <a:r>
              <a:rPr lang="en-US" altLang="en-US" sz="2400" b="1" dirty="0" err="1">
                <a:ea typeface="ＭＳ Ｐゴシック" pitchFamily="34" charset="-128"/>
              </a:rPr>
              <a:t>defence</a:t>
            </a:r>
            <a:r>
              <a:rPr lang="en-US" altLang="en-US" sz="2400" b="1" dirty="0">
                <a:ea typeface="ＭＳ Ｐゴシック" pitchFamily="34" charset="-128"/>
              </a:rPr>
              <a:t> (p. 570)</a:t>
            </a:r>
          </a:p>
          <a:p>
            <a:r>
              <a:rPr lang="en-US" altLang="en-US" sz="2400" dirty="0">
                <a:ea typeface="ＭＳ Ｐゴシック" pitchFamily="34" charset="-128"/>
              </a:rPr>
              <a:t>Used in less than 1% of Canadian court cases; success rate of less than 25%</a:t>
            </a:r>
          </a:p>
          <a:p>
            <a:r>
              <a:rPr lang="en-US" altLang="en-US" sz="2400" dirty="0" err="1">
                <a:ea typeface="ＭＳ Ｐゴシック" pitchFamily="34" charset="-128"/>
              </a:rPr>
              <a:t>M’Naghten</a:t>
            </a:r>
            <a:r>
              <a:rPr lang="en-US" altLang="en-US" sz="2400" dirty="0">
                <a:ea typeface="ＭＳ Ｐゴシック" pitchFamily="34" charset="-128"/>
              </a:rPr>
              <a:t> rule</a:t>
            </a:r>
            <a:endParaRPr lang="en-US" sz="2400" dirty="0"/>
          </a:p>
        </p:txBody>
      </p:sp>
    </p:spTree>
    <p:extLst>
      <p:ext uri="{BB962C8B-B14F-4D97-AF65-F5344CB8AC3E}">
        <p14:creationId xmlns:p14="http://schemas.microsoft.com/office/powerpoint/2010/main" val="1374865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1"/>
          <p:cNvSpPr>
            <a:spLocks noGrp="1"/>
          </p:cNvSpPr>
          <p:nvPr>
            <p:ph type="title"/>
          </p:nvPr>
        </p:nvSpPr>
        <p:spPr>
          <a:xfrm>
            <a:off x="685800" y="-61994"/>
            <a:ext cx="7772400" cy="747794"/>
          </a:xfrm>
        </p:spPr>
        <p:txBody>
          <a:bodyPr/>
          <a:lstStyle/>
          <a:p>
            <a:r>
              <a:rPr lang="en-CA" altLang="en-US"/>
              <a:t>Biblical Word Study</a:t>
            </a:r>
          </a:p>
        </p:txBody>
      </p:sp>
      <p:sp>
        <p:nvSpPr>
          <p:cNvPr id="4099" name="Content Placeholder 2"/>
          <p:cNvSpPr>
            <a:spLocks noGrp="1"/>
          </p:cNvSpPr>
          <p:nvPr>
            <p:ph idx="1"/>
          </p:nvPr>
        </p:nvSpPr>
        <p:spPr>
          <a:xfrm>
            <a:off x="685800" y="1066800"/>
            <a:ext cx="7772400" cy="5029200"/>
          </a:xfrm>
        </p:spPr>
        <p:txBody>
          <a:bodyPr/>
          <a:lstStyle/>
          <a:p>
            <a:r>
              <a:rPr lang="en-CA" altLang="en-US" dirty="0"/>
              <a:t>Anxiety/Worry – i.e., </a:t>
            </a:r>
            <a:r>
              <a:rPr lang="en-CA" altLang="en-US" sz="1800" b="1" dirty="0"/>
              <a:t>Matthew 6:25 (NIV) - </a:t>
            </a:r>
            <a:r>
              <a:rPr lang="en-CA" altLang="en-US" sz="1800" baseline="30000" dirty="0"/>
              <a:t>25</a:t>
            </a:r>
            <a:r>
              <a:rPr lang="en-CA" altLang="en-US" sz="1800" dirty="0"/>
              <a:t>"Therefore I tell you, do not worry (be anxious) about your life, what you will eat or drink; or about your body, what you will wear. Is not life more important than food, and the body more important than clothes?”</a:t>
            </a:r>
          </a:p>
          <a:p>
            <a:r>
              <a:rPr lang="en-CA" altLang="en-US" dirty="0"/>
              <a:t>Gr. </a:t>
            </a:r>
            <a:r>
              <a:rPr lang="en-CA" altLang="en-US" dirty="0" err="1">
                <a:latin typeface="Symbol" panose="05050102010706020507" pitchFamily="18" charset="2"/>
              </a:rPr>
              <a:t>Merimnaw</a:t>
            </a:r>
            <a:r>
              <a:rPr lang="en-CA" altLang="en-US" dirty="0">
                <a:latin typeface="Symbol" panose="05050102010706020507" pitchFamily="18" charset="2"/>
              </a:rPr>
              <a:t> </a:t>
            </a:r>
            <a:r>
              <a:rPr lang="en-CA" altLang="en-US" dirty="0"/>
              <a:t>(</a:t>
            </a:r>
            <a:r>
              <a:rPr lang="en-CA" altLang="en-US" dirty="0" err="1"/>
              <a:t>Merimnau</a:t>
            </a:r>
            <a:r>
              <a:rPr lang="en-CA" altLang="en-US" dirty="0"/>
              <a:t>) – to be anxious, or solicitous (uneasy, bothered, apprehensive); to expend careful thought; to concern one’s self; to have the thoughts occupied with  </a:t>
            </a:r>
          </a:p>
        </p:txBody>
      </p:sp>
      <p:sp>
        <p:nvSpPr>
          <p:cNvPr id="3076" name="Slide Number Placeholder 3"/>
          <p:cNvSpPr>
            <a:spLocks noGrp="1"/>
          </p:cNvSpPr>
          <p:nvPr>
            <p:ph type="sldNum" sz="quarter" idx="4294967295"/>
          </p:nvPr>
        </p:nvSpPr>
        <p:spPr>
          <a:xfrm>
            <a:off x="6553200" y="6356350"/>
            <a:ext cx="2133600" cy="365125"/>
          </a:xfrm>
          <a:prstGeom prst="rect">
            <a:avLst/>
          </a:prstGeom>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1DD244AB-B28A-40EE-8B13-0B795AA8A5A0}" type="slidenum">
              <a:rPr lang="en-US" altLang="en-US">
                <a:solidFill>
                  <a:srgbClr val="898989"/>
                </a:solidFill>
                <a:latin typeface="Calibri" panose="020F0502020204030204" pitchFamily="34" charset="0"/>
              </a:rPr>
              <a:pPr eaLnBrk="1" hangingPunct="1"/>
              <a:t>2</a:t>
            </a:fld>
            <a:endParaRPr lang="en-US" altLang="en-US">
              <a:solidFill>
                <a:srgbClr val="898989"/>
              </a:solidFill>
              <a:latin typeface="Calibri" panose="020F0502020204030204" pitchFamily="34" charset="0"/>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057400" y="4287864"/>
            <a:ext cx="609600" cy="609600"/>
          </a:xfrm>
          <a:prstGeom prst="rect">
            <a:avLst/>
          </a:prstGeom>
        </p:spPr>
      </p:pic>
      <p:pic>
        <p:nvPicPr>
          <p:cNvPr id="5"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6568698" y="4303362"/>
            <a:ext cx="609600" cy="609600"/>
          </a:xfrm>
          <a:prstGeom prst="rect">
            <a:avLst/>
          </a:prstGeom>
        </p:spPr>
      </p:pic>
    </p:spTree>
    <p:extLst>
      <p:ext uri="{BB962C8B-B14F-4D97-AF65-F5344CB8AC3E}">
        <p14:creationId xmlns:p14="http://schemas.microsoft.com/office/powerpoint/2010/main" val="1317772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3703"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72629" fill="hold"/>
                                        <p:tgtEl>
                                          <p:spTgt spid="5"/>
                                        </p:tgtEl>
                                      </p:cBhvr>
                                    </p:cmd>
                                  </p:childTnLst>
                                </p:cTn>
                              </p:par>
                            </p:childTnLst>
                          </p:cTn>
                        </p:par>
                      </p:childTnLst>
                    </p:cTn>
                  </p:par>
                </p:childTnLst>
              </p:cTn>
              <p:nextCondLst>
                <p:cond evt="onClick" delay="0">
                  <p:tgtEl>
                    <p:spTgt spid="5"/>
                  </p:tgtEl>
                </p:cond>
              </p:nextCondLst>
            </p:seq>
            <p:audio>
              <p:cMediaNode vol="80000">
                <p:cTn id="13"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3640"/>
            <a:ext cx="8229600" cy="612160"/>
          </a:xfrm>
        </p:spPr>
        <p:txBody>
          <a:bodyPr wrap="square" anchor="ctr">
            <a:noAutofit/>
          </a:bodyPr>
          <a:lstStyle/>
          <a:p>
            <a:r>
              <a:rPr lang="en-US" sz="3600" dirty="0">
                <a:latin typeface="+mj-lt"/>
              </a:rPr>
              <a:t>15.2 Learning Objectives</a:t>
            </a:r>
            <a:endParaRPr lang="en-US" sz="2800" dirty="0">
              <a:latin typeface="+mj-lt"/>
            </a:endParaRPr>
          </a:p>
        </p:txBody>
      </p:sp>
      <p:sp>
        <p:nvSpPr>
          <p:cNvPr id="4" name="Content Placeholder 3"/>
          <p:cNvSpPr>
            <a:spLocks noGrp="1"/>
          </p:cNvSpPr>
          <p:nvPr>
            <p:ph idx="1"/>
          </p:nvPr>
        </p:nvSpPr>
        <p:spPr>
          <a:xfrm>
            <a:off x="457200" y="839259"/>
            <a:ext cx="8229600" cy="3901068"/>
          </a:xfrm>
        </p:spPr>
        <p:txBody>
          <a:bodyPr wrap="square">
            <a:noAutofit/>
          </a:bodyPr>
          <a:lstStyle/>
          <a:p>
            <a:pPr>
              <a:buSzPct val="100000"/>
              <a:defRPr/>
            </a:pPr>
            <a:r>
              <a:rPr lang="en-US" sz="2400" dirty="0"/>
              <a:t>Know the key terminology associated </a:t>
            </a:r>
            <a:r>
              <a:rPr lang="en-US" sz="2400" dirty="0">
                <a:solidFill>
                  <a:srgbClr val="001A22"/>
                </a:solidFill>
              </a:rPr>
              <a:t>with personality and dissociative disorders.</a:t>
            </a:r>
          </a:p>
          <a:p>
            <a:pPr>
              <a:buSzPct val="100000"/>
              <a:defRPr/>
            </a:pPr>
            <a:r>
              <a:rPr lang="en-US" sz="2400" dirty="0">
                <a:solidFill>
                  <a:srgbClr val="001A22"/>
                </a:solidFill>
              </a:rPr>
              <a:t>Understand how different types of personality disorders can affect interpersonal relationships.</a:t>
            </a:r>
          </a:p>
          <a:p>
            <a:pPr>
              <a:buSzPct val="100000"/>
              <a:defRPr/>
            </a:pPr>
            <a:r>
              <a:rPr lang="en-US" sz="2400" dirty="0"/>
              <a:t>Apply your knowledge of antisocial personality disorder to identify which maladaptive </a:t>
            </a:r>
            <a:r>
              <a:rPr lang="en-US" sz="2400" dirty="0" err="1"/>
              <a:t>behaviour</a:t>
            </a:r>
            <a:r>
              <a:rPr lang="en-US" sz="2400" dirty="0"/>
              <a:t> is consistent with each disorder.</a:t>
            </a:r>
          </a:p>
          <a:p>
            <a:pPr>
              <a:buSzPct val="100000"/>
              <a:defRPr/>
            </a:pPr>
            <a:r>
              <a:rPr lang="en-US" sz="2400" dirty="0"/>
              <a:t>Analyze the status of dissociative identity disorder as a legitimate diagnosis.</a:t>
            </a:r>
          </a:p>
        </p:txBody>
      </p:sp>
    </p:spTree>
    <p:extLst>
      <p:ext uri="{BB962C8B-B14F-4D97-AF65-F5344CB8AC3E}">
        <p14:creationId xmlns:p14="http://schemas.microsoft.com/office/powerpoint/2010/main" val="31005806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a:xfrm>
            <a:off x="685800" y="0"/>
            <a:ext cx="7772400" cy="990600"/>
          </a:xfrm>
        </p:spPr>
        <p:txBody>
          <a:bodyPr/>
          <a:lstStyle/>
          <a:p>
            <a:r>
              <a:rPr lang="en-CA" altLang="en-US"/>
              <a:t>Activity: Acting out a Disorder</a:t>
            </a:r>
          </a:p>
        </p:txBody>
      </p:sp>
      <p:sp>
        <p:nvSpPr>
          <p:cNvPr id="24579" name="Content Placeholder 2"/>
          <p:cNvSpPr>
            <a:spLocks noGrp="1"/>
          </p:cNvSpPr>
          <p:nvPr>
            <p:ph idx="1"/>
          </p:nvPr>
        </p:nvSpPr>
        <p:spPr>
          <a:xfrm>
            <a:off x="685800" y="1143000"/>
            <a:ext cx="7772400" cy="4953000"/>
          </a:xfrm>
        </p:spPr>
        <p:txBody>
          <a:bodyPr>
            <a:normAutofit/>
          </a:bodyPr>
          <a:lstStyle/>
          <a:p>
            <a:r>
              <a:rPr lang="en-CA" altLang="en-US" dirty="0"/>
              <a:t>Your group will receive one of the ten disorders outlined in your notes. You will have 25 minutes to put together a short 5 minute skit that demonstrates the main features of the disorder. You have creative freedom in how you want to put this skit together, however everyone in the group must play a part.</a:t>
            </a:r>
          </a:p>
          <a:p>
            <a:r>
              <a:rPr lang="en-CA" altLang="en-US" dirty="0"/>
              <a:t>After all the skits are done we’ll take a vote as to who had the best skit, the team with the most votes will receive 2 bonus marks that will be applied to their next quiz.  </a:t>
            </a:r>
          </a:p>
        </p:txBody>
      </p:sp>
      <p:sp>
        <p:nvSpPr>
          <p:cNvPr id="5124" name="Slide Number Placeholder 3"/>
          <p:cNvSpPr>
            <a:spLocks noGrp="1"/>
          </p:cNvSpPr>
          <p:nvPr>
            <p:ph type="sldNum" sz="quarter" idx="4294967295"/>
          </p:nvPr>
        </p:nvSpPr>
        <p:spPr>
          <a:xfrm>
            <a:off x="6553200" y="6356350"/>
            <a:ext cx="2133600" cy="365125"/>
          </a:xfrm>
          <a:prstGeom prst="rect">
            <a:avLst/>
          </a:prstGeom>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a:solidFill>
                  <a:srgbClr val="898989"/>
                </a:solidFill>
                <a:latin typeface="Calibri" panose="020F0502020204030204" pitchFamily="34" charset="0"/>
              </a:rPr>
              <a:t> </a:t>
            </a:r>
            <a:fld id="{405EAD11-8576-4E85-8A59-5AF106A27C7E}" type="slidenum">
              <a:rPr lang="en-US" altLang="en-US">
                <a:solidFill>
                  <a:srgbClr val="898989"/>
                </a:solidFill>
                <a:latin typeface="Calibri" panose="020F0502020204030204" pitchFamily="34" charset="0"/>
              </a:rPr>
              <a:pPr eaLnBrk="1" hangingPunct="1"/>
              <a:t>21</a:t>
            </a:fld>
            <a:endParaRPr lang="en-US" altLang="en-US">
              <a:solidFill>
                <a:srgbClr val="898989"/>
              </a:solidFill>
              <a:latin typeface="Calibri" panose="020F0502020204030204" pitchFamily="34" charset="0"/>
            </a:endParaRPr>
          </a:p>
        </p:txBody>
      </p:sp>
    </p:spTree>
    <p:extLst>
      <p:ext uri="{BB962C8B-B14F-4D97-AF65-F5344CB8AC3E}">
        <p14:creationId xmlns:p14="http://schemas.microsoft.com/office/powerpoint/2010/main" val="3041550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449"/>
            <a:ext cx="8229600" cy="1160747"/>
          </a:xfrm>
        </p:spPr>
        <p:txBody>
          <a:bodyPr anchor="ctr"/>
          <a:lstStyle/>
          <a:p>
            <a:r>
              <a:rPr lang="en-US" altLang="en-US" sz="3600" dirty="0">
                <a:latin typeface="+mj-lt"/>
              </a:rPr>
              <a:t>Defining and Classifying Personality Disorders </a:t>
            </a:r>
            <a:r>
              <a:rPr lang="en-US" altLang="en-US" sz="2800" dirty="0">
                <a:latin typeface="+mj-lt"/>
              </a:rPr>
              <a:t>(1 of 2)</a:t>
            </a:r>
            <a:endParaRPr lang="en-US" sz="2000" dirty="0">
              <a:latin typeface="+mj-lt"/>
            </a:endParaRPr>
          </a:p>
        </p:txBody>
      </p:sp>
      <p:sp>
        <p:nvSpPr>
          <p:cNvPr id="3" name="Content Placeholder 2"/>
          <p:cNvSpPr>
            <a:spLocks noGrp="1"/>
          </p:cNvSpPr>
          <p:nvPr>
            <p:ph idx="1"/>
          </p:nvPr>
        </p:nvSpPr>
        <p:spPr>
          <a:xfrm>
            <a:off x="457200" y="1363106"/>
            <a:ext cx="8229600" cy="1905000"/>
          </a:xfrm>
        </p:spPr>
        <p:txBody>
          <a:bodyPr/>
          <a:lstStyle/>
          <a:p>
            <a:pPr marL="0" indent="0">
              <a:buNone/>
              <a:defRPr/>
            </a:pPr>
            <a:r>
              <a:rPr lang="en-US" sz="2400" b="1" dirty="0"/>
              <a:t>Cluster A Disorders</a:t>
            </a:r>
          </a:p>
          <a:p>
            <a:pPr>
              <a:defRPr/>
            </a:pPr>
            <a:r>
              <a:rPr lang="en-CA" sz="2400" dirty="0"/>
              <a:t>Odd or eccentric behaviour</a:t>
            </a:r>
          </a:p>
          <a:p>
            <a:pPr>
              <a:defRPr/>
            </a:pPr>
            <a:r>
              <a:rPr lang="en-CA" sz="2400" dirty="0"/>
              <a:t>Paranoid Personality Disorder, Schizoid Personality Disorder, and Schizotypal Personality Disorder</a:t>
            </a:r>
            <a:endParaRPr lang="en-US" sz="2400" dirty="0"/>
          </a:p>
        </p:txBody>
      </p:sp>
      <p:sp>
        <p:nvSpPr>
          <p:cNvPr id="4" name="Content Placeholder 3"/>
          <p:cNvSpPr>
            <a:spLocks noGrp="1"/>
          </p:cNvSpPr>
          <p:nvPr>
            <p:ph idx="13"/>
          </p:nvPr>
        </p:nvSpPr>
        <p:spPr>
          <a:xfrm>
            <a:off x="457200" y="3428016"/>
            <a:ext cx="8229600" cy="2274137"/>
          </a:xfrm>
        </p:spPr>
        <p:txBody>
          <a:bodyPr/>
          <a:lstStyle/>
          <a:p>
            <a:pPr marL="0" indent="0">
              <a:buNone/>
              <a:defRPr/>
            </a:pPr>
            <a:r>
              <a:rPr lang="en-US" sz="2400" b="1" dirty="0"/>
              <a:t>Cluster B Disorders</a:t>
            </a:r>
          </a:p>
          <a:p>
            <a:pPr>
              <a:defRPr/>
            </a:pPr>
            <a:r>
              <a:rPr lang="en-CA" sz="2400" dirty="0"/>
              <a:t>Dramatic, emotional, and erratic behaviour</a:t>
            </a:r>
            <a:endParaRPr lang="en-US" sz="2400" dirty="0"/>
          </a:p>
          <a:p>
            <a:pPr>
              <a:defRPr/>
            </a:pPr>
            <a:r>
              <a:rPr lang="en-CA" sz="2400" dirty="0"/>
              <a:t>Antisocial Personality Disorder, Borderline Personality Disorder, Histrionic Personality Disorder, and Narcissistic Personality Disorder</a:t>
            </a:r>
          </a:p>
        </p:txBody>
      </p:sp>
    </p:spTree>
    <p:extLst>
      <p:ext uri="{BB962C8B-B14F-4D97-AF65-F5344CB8AC3E}">
        <p14:creationId xmlns:p14="http://schemas.microsoft.com/office/powerpoint/2010/main" val="11111705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nchor="ctr"/>
          <a:lstStyle/>
          <a:p>
            <a:r>
              <a:rPr lang="en-US" altLang="en-US" sz="3600" dirty="0">
                <a:latin typeface="+mj-lt"/>
              </a:rPr>
              <a:t>Defining and Classifying Personality Disorders </a:t>
            </a:r>
            <a:r>
              <a:rPr lang="en-US" altLang="en-US" sz="2800" dirty="0">
                <a:latin typeface="+mj-lt"/>
              </a:rPr>
              <a:t>(2 of 2)</a:t>
            </a:r>
            <a:endParaRPr lang="en-US" sz="2000" dirty="0">
              <a:latin typeface="+mj-lt"/>
            </a:endParaRPr>
          </a:p>
        </p:txBody>
      </p:sp>
      <p:sp>
        <p:nvSpPr>
          <p:cNvPr id="3" name="Content Placeholder 2"/>
          <p:cNvSpPr>
            <a:spLocks noGrp="1"/>
          </p:cNvSpPr>
          <p:nvPr>
            <p:ph idx="1"/>
          </p:nvPr>
        </p:nvSpPr>
        <p:spPr>
          <a:xfrm>
            <a:off x="457200" y="1371600"/>
            <a:ext cx="8229600" cy="1905000"/>
          </a:xfrm>
        </p:spPr>
        <p:txBody>
          <a:bodyPr/>
          <a:lstStyle/>
          <a:p>
            <a:pPr marL="0" indent="0">
              <a:buNone/>
              <a:defRPr/>
            </a:pPr>
            <a:r>
              <a:rPr lang="en-US" sz="2400" b="1" dirty="0"/>
              <a:t>Cluster C Disorders</a:t>
            </a:r>
          </a:p>
          <a:p>
            <a:pPr>
              <a:defRPr/>
            </a:pPr>
            <a:r>
              <a:rPr lang="en-CA" sz="2400" dirty="0"/>
              <a:t>Anxious, fearful, and inhibited behaviour</a:t>
            </a:r>
            <a:endParaRPr lang="en-US" sz="2400" dirty="0"/>
          </a:p>
          <a:p>
            <a:pPr>
              <a:defRPr/>
            </a:pPr>
            <a:r>
              <a:rPr lang="en-CA" sz="2400" dirty="0"/>
              <a:t>Avoidant Personality Disorder, Dependent Personality Disorder, and Obsessive-Compulsive Personality Disorder</a:t>
            </a:r>
          </a:p>
        </p:txBody>
      </p:sp>
      <p:sp>
        <p:nvSpPr>
          <p:cNvPr id="4" name="Content Placeholder 3"/>
          <p:cNvSpPr>
            <a:spLocks noGrp="1"/>
          </p:cNvSpPr>
          <p:nvPr>
            <p:ph idx="13"/>
          </p:nvPr>
        </p:nvSpPr>
        <p:spPr>
          <a:xfrm>
            <a:off x="457200" y="3429000"/>
            <a:ext cx="8229600" cy="2057400"/>
          </a:xfrm>
        </p:spPr>
        <p:txBody>
          <a:bodyPr/>
          <a:lstStyle/>
          <a:p>
            <a:pPr>
              <a:buNone/>
              <a:defRPr/>
            </a:pPr>
            <a:r>
              <a:rPr lang="en-CA" sz="2400" b="1" dirty="0"/>
              <a:t>Personality Disorder Not Otherwise Specified</a:t>
            </a:r>
          </a:p>
          <a:p>
            <a:pPr>
              <a:defRPr/>
            </a:pPr>
            <a:r>
              <a:rPr lang="en-CA" sz="2400" dirty="0"/>
              <a:t>A diagnosis given to individuals who exhibit patterns of behaviour consistent with that of a personality disorder, but which does not fit into any of the personality disorder categories described above</a:t>
            </a:r>
            <a:endParaRPr lang="en-US" sz="2400" dirty="0"/>
          </a:p>
        </p:txBody>
      </p:sp>
    </p:spTree>
    <p:extLst>
      <p:ext uri="{BB962C8B-B14F-4D97-AF65-F5344CB8AC3E}">
        <p14:creationId xmlns:p14="http://schemas.microsoft.com/office/powerpoint/2010/main" val="39664422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92"/>
            <a:ext cx="8229600" cy="657999"/>
          </a:xfrm>
        </p:spPr>
        <p:txBody>
          <a:bodyPr anchor="ctr"/>
          <a:lstStyle/>
          <a:p>
            <a:r>
              <a:rPr lang="en-US" altLang="en-US" dirty="0"/>
              <a:t>Paranoid Personality</a:t>
            </a:r>
            <a:endParaRPr lang="en-US" dirty="0"/>
          </a:p>
        </p:txBody>
      </p:sp>
      <p:sp>
        <p:nvSpPr>
          <p:cNvPr id="3" name="Content Placeholder 2"/>
          <p:cNvSpPr>
            <a:spLocks noGrp="1"/>
          </p:cNvSpPr>
          <p:nvPr>
            <p:ph idx="1"/>
          </p:nvPr>
        </p:nvSpPr>
        <p:spPr>
          <a:xfrm>
            <a:off x="457200" y="838200"/>
            <a:ext cx="8229600" cy="2057400"/>
          </a:xfrm>
        </p:spPr>
        <p:txBody>
          <a:bodyPr/>
          <a:lstStyle/>
          <a:p>
            <a:pPr>
              <a:buFontTx/>
              <a:buNone/>
            </a:pPr>
            <a:r>
              <a:rPr lang="en-US" altLang="en-US" sz="2400" b="1" dirty="0">
                <a:ea typeface="ＭＳ Ｐゴシック" pitchFamily="34" charset="-128"/>
              </a:rPr>
              <a:t>Paranoid personality disorder (</a:t>
            </a:r>
            <a:r>
              <a:rPr lang="en-US" altLang="en-US" sz="2400" b="1" spc="-300" dirty="0">
                <a:ea typeface="ＭＳ Ｐゴシック" pitchFamily="34" charset="-128"/>
              </a:rPr>
              <a:t>P D </a:t>
            </a:r>
            <a:r>
              <a:rPr lang="en-US" altLang="en-US" sz="2400" b="1" dirty="0">
                <a:ea typeface="ＭＳ Ｐゴシック" pitchFamily="34" charset="-128"/>
              </a:rPr>
              <a:t>P) (p. 573)</a:t>
            </a:r>
          </a:p>
          <a:p>
            <a:r>
              <a:rPr lang="en-US" sz="2400" dirty="0">
                <a:ea typeface="ＭＳ Ｐゴシック" pitchFamily="34" charset="-128"/>
              </a:rPr>
              <a:t>Difficulty forming close relationships</a:t>
            </a:r>
          </a:p>
          <a:p>
            <a:r>
              <a:rPr lang="en-US" sz="2400" dirty="0">
                <a:ea typeface="ＭＳ Ｐゴシック" pitchFamily="34" charset="-128"/>
              </a:rPr>
              <a:t>2-4% of the population</a:t>
            </a:r>
          </a:p>
          <a:p>
            <a:r>
              <a:rPr lang="en-US" sz="2400" dirty="0">
                <a:ea typeface="ＭＳ Ｐゴシック" pitchFamily="34" charset="-128"/>
              </a:rPr>
              <a:t>Threat vigilance</a:t>
            </a:r>
            <a:endParaRPr lang="en-US" sz="2400" dirty="0"/>
          </a:p>
        </p:txBody>
      </p:sp>
    </p:spTree>
    <p:extLst>
      <p:ext uri="{BB962C8B-B14F-4D97-AF65-F5344CB8AC3E}">
        <p14:creationId xmlns:p14="http://schemas.microsoft.com/office/powerpoint/2010/main" val="19159852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55"/>
            <a:ext cx="8229600" cy="698600"/>
          </a:xfrm>
        </p:spPr>
        <p:txBody>
          <a:bodyPr anchor="ctr"/>
          <a:lstStyle/>
          <a:p>
            <a:r>
              <a:rPr lang="en-US" altLang="en-US" dirty="0"/>
              <a:t>Schizoid Personality</a:t>
            </a:r>
            <a:endParaRPr lang="en-US" dirty="0"/>
          </a:p>
        </p:txBody>
      </p:sp>
      <p:sp>
        <p:nvSpPr>
          <p:cNvPr id="3" name="Content Placeholder 2"/>
          <p:cNvSpPr>
            <a:spLocks noGrp="1"/>
          </p:cNvSpPr>
          <p:nvPr>
            <p:ph idx="1"/>
          </p:nvPr>
        </p:nvSpPr>
        <p:spPr>
          <a:xfrm>
            <a:off x="457200" y="838200"/>
            <a:ext cx="8229600" cy="2133600"/>
          </a:xfrm>
        </p:spPr>
        <p:txBody>
          <a:bodyPr/>
          <a:lstStyle/>
          <a:p>
            <a:pPr>
              <a:buFontTx/>
              <a:buNone/>
            </a:pPr>
            <a:r>
              <a:rPr lang="en-US" altLang="en-US" sz="2400" b="1" dirty="0">
                <a:ea typeface="ＭＳ Ｐゴシック" pitchFamily="34" charset="-128"/>
              </a:rPr>
              <a:t>Schizoid personality disorder (</a:t>
            </a:r>
            <a:r>
              <a:rPr lang="en-US" altLang="en-US" sz="2400" b="1" spc="-300" dirty="0">
                <a:ea typeface="ＭＳ Ｐゴシック" pitchFamily="34" charset="-128"/>
              </a:rPr>
              <a:t>S P </a:t>
            </a:r>
            <a:r>
              <a:rPr lang="en-US" altLang="en-US" sz="2400" b="1" dirty="0">
                <a:ea typeface="ＭＳ Ｐゴシック" pitchFamily="34" charset="-128"/>
              </a:rPr>
              <a:t>D) (p. 573-574)</a:t>
            </a:r>
          </a:p>
          <a:p>
            <a:r>
              <a:rPr lang="en-US" sz="2400" dirty="0">
                <a:ea typeface="ＭＳ Ｐゴシック" pitchFamily="34" charset="-128"/>
              </a:rPr>
              <a:t>Cold and aloof</a:t>
            </a:r>
          </a:p>
          <a:p>
            <a:r>
              <a:rPr lang="en-US" sz="2400" dirty="0">
                <a:ea typeface="ＭＳ Ｐゴシック" pitchFamily="34" charset="-128"/>
              </a:rPr>
              <a:t>Less intense emotional expressions</a:t>
            </a:r>
          </a:p>
          <a:p>
            <a:r>
              <a:rPr lang="en-US" sz="2400" dirty="0">
                <a:ea typeface="ＭＳ Ｐゴシック" pitchFamily="34" charset="-128"/>
              </a:rPr>
              <a:t>Indifferent to praise or criticism</a:t>
            </a:r>
            <a:endParaRPr lang="en-US" sz="2400" dirty="0"/>
          </a:p>
        </p:txBody>
      </p:sp>
    </p:spTree>
    <p:extLst>
      <p:ext uri="{BB962C8B-B14F-4D97-AF65-F5344CB8AC3E}">
        <p14:creationId xmlns:p14="http://schemas.microsoft.com/office/powerpoint/2010/main" val="9942652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8575"/>
            <a:ext cx="8229600" cy="657225"/>
          </a:xfrm>
        </p:spPr>
        <p:txBody>
          <a:bodyPr anchor="ctr"/>
          <a:lstStyle/>
          <a:p>
            <a:r>
              <a:rPr lang="en-US" altLang="en-US" dirty="0"/>
              <a:t>Schizotypal Personality</a:t>
            </a:r>
            <a:endParaRPr lang="en-US" dirty="0"/>
          </a:p>
        </p:txBody>
      </p:sp>
      <p:sp>
        <p:nvSpPr>
          <p:cNvPr id="3" name="Content Placeholder 2"/>
          <p:cNvSpPr>
            <a:spLocks noGrp="1"/>
          </p:cNvSpPr>
          <p:nvPr>
            <p:ph idx="1"/>
          </p:nvPr>
        </p:nvSpPr>
        <p:spPr>
          <a:xfrm>
            <a:off x="457200" y="838200"/>
            <a:ext cx="8229600" cy="3886200"/>
          </a:xfrm>
        </p:spPr>
        <p:txBody>
          <a:bodyPr/>
          <a:lstStyle/>
          <a:p>
            <a:pPr>
              <a:buFontTx/>
              <a:buNone/>
            </a:pPr>
            <a:r>
              <a:rPr lang="en-US" altLang="en-US" sz="2400" b="1" dirty="0">
                <a:ea typeface="ＭＳ Ｐゴシック" pitchFamily="34" charset="-128"/>
              </a:rPr>
              <a:t>Schizotypal personality disorder (p. 574)</a:t>
            </a:r>
          </a:p>
          <a:p>
            <a:r>
              <a:rPr lang="en-US" sz="2400" dirty="0">
                <a:ea typeface="ＭＳ Ｐゴシック" pitchFamily="34" charset="-128"/>
              </a:rPr>
              <a:t>Suspicious and superstitious</a:t>
            </a:r>
          </a:p>
          <a:p>
            <a:r>
              <a:rPr lang="en-US" sz="2400" dirty="0">
                <a:ea typeface="ＭＳ Ｐゴシック" pitchFamily="34" charset="-128"/>
              </a:rPr>
              <a:t>Imagined connections between thoughts and events</a:t>
            </a:r>
          </a:p>
          <a:p>
            <a:r>
              <a:rPr lang="en-US" sz="2400" dirty="0">
                <a:ea typeface="ＭＳ Ｐゴシック" pitchFamily="34" charset="-128"/>
              </a:rPr>
              <a:t>Associations</a:t>
            </a:r>
          </a:p>
          <a:p>
            <a:pPr lvl="1"/>
            <a:r>
              <a:rPr lang="en-US" sz="2400" dirty="0">
                <a:ea typeface="ＭＳ Ｐゴシック" pitchFamily="34" charset="-128"/>
              </a:rPr>
              <a:t>Superior temporal gyrus</a:t>
            </a:r>
          </a:p>
          <a:p>
            <a:pPr lvl="1"/>
            <a:r>
              <a:rPr lang="en-US" sz="2400" dirty="0">
                <a:ea typeface="ＭＳ Ｐゴシック" pitchFamily="34" charset="-128"/>
              </a:rPr>
              <a:t>COMT gene</a:t>
            </a:r>
          </a:p>
          <a:p>
            <a:pPr lvl="1"/>
            <a:r>
              <a:rPr lang="en-US" sz="2400" dirty="0">
                <a:ea typeface="ＭＳ Ｐゴシック" pitchFamily="34" charset="-128"/>
              </a:rPr>
              <a:t>Pregnancy complications</a:t>
            </a:r>
          </a:p>
          <a:p>
            <a:pPr lvl="1"/>
            <a:r>
              <a:rPr lang="en-US" sz="2400" dirty="0">
                <a:ea typeface="ＭＳ Ｐゴシック" pitchFamily="34" charset="-128"/>
              </a:rPr>
              <a:t>Psychological trauma and chronic stress</a:t>
            </a:r>
          </a:p>
        </p:txBody>
      </p:sp>
    </p:spTree>
    <p:extLst>
      <p:ext uri="{BB962C8B-B14F-4D97-AF65-F5344CB8AC3E}">
        <p14:creationId xmlns:p14="http://schemas.microsoft.com/office/powerpoint/2010/main" val="16366368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7188"/>
            <a:ext cx="8229600" cy="638611"/>
          </a:xfrm>
        </p:spPr>
        <p:txBody>
          <a:bodyPr anchor="ctr"/>
          <a:lstStyle/>
          <a:p>
            <a:r>
              <a:rPr lang="en-US" altLang="en-US" dirty="0"/>
              <a:t>Borderline Personality</a:t>
            </a:r>
            <a:endParaRPr lang="en-US" dirty="0"/>
          </a:p>
        </p:txBody>
      </p:sp>
      <p:sp>
        <p:nvSpPr>
          <p:cNvPr id="3" name="Content Placeholder 2"/>
          <p:cNvSpPr>
            <a:spLocks noGrp="1"/>
          </p:cNvSpPr>
          <p:nvPr>
            <p:ph idx="1"/>
          </p:nvPr>
        </p:nvSpPr>
        <p:spPr>
          <a:xfrm>
            <a:off x="457200" y="838200"/>
            <a:ext cx="8229600" cy="2133600"/>
          </a:xfrm>
        </p:spPr>
        <p:txBody>
          <a:bodyPr/>
          <a:lstStyle/>
          <a:p>
            <a:pPr>
              <a:buFontTx/>
              <a:buNone/>
            </a:pPr>
            <a:r>
              <a:rPr lang="en-US" altLang="en-US" sz="2400" b="1" dirty="0">
                <a:ea typeface="ＭＳ Ｐゴシック" pitchFamily="34" charset="-128"/>
              </a:rPr>
              <a:t>Borderline personality disorder (</a:t>
            </a:r>
            <a:r>
              <a:rPr lang="en-US" altLang="en-US" sz="2400" b="1" spc="-350" dirty="0">
                <a:ea typeface="ＭＳ Ｐゴシック" pitchFamily="34" charset="-128"/>
              </a:rPr>
              <a:t>B P </a:t>
            </a:r>
            <a:r>
              <a:rPr lang="en-US" altLang="en-US" sz="2400" b="1" dirty="0">
                <a:ea typeface="ＭＳ Ｐゴシック" pitchFamily="34" charset="-128"/>
              </a:rPr>
              <a:t>D) (p. 575)</a:t>
            </a:r>
          </a:p>
          <a:p>
            <a:r>
              <a:rPr lang="en-US" altLang="en-US" sz="2400" dirty="0">
                <a:ea typeface="ＭＳ Ｐゴシック" pitchFamily="34" charset="-128"/>
              </a:rPr>
              <a:t>All-or-nothing thinking</a:t>
            </a:r>
          </a:p>
          <a:p>
            <a:r>
              <a:rPr lang="en-US" altLang="en-US" sz="2400" dirty="0">
                <a:ea typeface="ＭＳ Ｐゴシック" pitchFamily="34" charset="-128"/>
              </a:rPr>
              <a:t>Troubled relationships</a:t>
            </a:r>
          </a:p>
          <a:p>
            <a:r>
              <a:rPr lang="en-US" altLang="en-US" sz="2400" dirty="0">
                <a:ea typeface="ＭＳ Ｐゴシック" pitchFamily="34" charset="-128"/>
              </a:rPr>
              <a:t>Self-injury</a:t>
            </a:r>
            <a:endParaRPr lang="en-US" sz="2400" dirty="0"/>
          </a:p>
        </p:txBody>
      </p:sp>
    </p:spTree>
    <p:extLst>
      <p:ext uri="{BB962C8B-B14F-4D97-AF65-F5344CB8AC3E}">
        <p14:creationId xmlns:p14="http://schemas.microsoft.com/office/powerpoint/2010/main" val="14966128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1052"/>
            <a:ext cx="8229600" cy="644748"/>
          </a:xfrm>
        </p:spPr>
        <p:txBody>
          <a:bodyPr anchor="ctr"/>
          <a:lstStyle/>
          <a:p>
            <a:r>
              <a:rPr lang="en-US" altLang="en-US" dirty="0"/>
              <a:t>Narcissistic Personality</a:t>
            </a:r>
            <a:endParaRPr lang="en-US" dirty="0"/>
          </a:p>
        </p:txBody>
      </p:sp>
      <p:sp>
        <p:nvSpPr>
          <p:cNvPr id="3" name="Content Placeholder 2"/>
          <p:cNvSpPr>
            <a:spLocks noGrp="1"/>
          </p:cNvSpPr>
          <p:nvPr>
            <p:ph idx="1"/>
          </p:nvPr>
        </p:nvSpPr>
        <p:spPr>
          <a:xfrm>
            <a:off x="457200" y="838200"/>
            <a:ext cx="8229600" cy="2057400"/>
          </a:xfrm>
        </p:spPr>
        <p:txBody>
          <a:bodyPr/>
          <a:lstStyle/>
          <a:p>
            <a:pPr>
              <a:buFontTx/>
              <a:buNone/>
            </a:pPr>
            <a:r>
              <a:rPr lang="en-US" altLang="en-US" sz="2400" b="1" dirty="0">
                <a:ea typeface="ＭＳ Ｐゴシック" pitchFamily="34" charset="-128"/>
              </a:rPr>
              <a:t>Narcissistic personality disorder (</a:t>
            </a:r>
            <a:r>
              <a:rPr lang="en-US" altLang="en-US" sz="2400" b="1" spc="-350" dirty="0">
                <a:ea typeface="ＭＳ Ｐゴシック" pitchFamily="34" charset="-128"/>
              </a:rPr>
              <a:t>N P </a:t>
            </a:r>
            <a:r>
              <a:rPr lang="en-US" altLang="en-US" sz="2400" b="1" dirty="0">
                <a:ea typeface="ＭＳ Ｐゴシック" pitchFamily="34" charset="-128"/>
              </a:rPr>
              <a:t>D) (p. 575)</a:t>
            </a:r>
          </a:p>
          <a:p>
            <a:r>
              <a:rPr lang="en-US" altLang="en-US" sz="2400" dirty="0">
                <a:ea typeface="ＭＳ Ｐゴシック" pitchFamily="34" charset="-128"/>
              </a:rPr>
              <a:t>Manipulative</a:t>
            </a:r>
          </a:p>
          <a:p>
            <a:r>
              <a:rPr lang="en-US" altLang="en-US" sz="2400" dirty="0">
                <a:ea typeface="ＭＳ Ｐゴシック" pitchFamily="34" charset="-128"/>
              </a:rPr>
              <a:t>Lack empathy</a:t>
            </a:r>
          </a:p>
          <a:p>
            <a:r>
              <a:rPr lang="en-US" altLang="en-US" sz="2400" dirty="0">
                <a:ea typeface="ＭＳ Ｐゴシック" pitchFamily="34" charset="-128"/>
              </a:rPr>
              <a:t>Cheating</a:t>
            </a:r>
            <a:endParaRPr lang="en-US" sz="2400" dirty="0"/>
          </a:p>
        </p:txBody>
      </p:sp>
    </p:spTree>
    <p:extLst>
      <p:ext uri="{BB962C8B-B14F-4D97-AF65-F5344CB8AC3E}">
        <p14:creationId xmlns:p14="http://schemas.microsoft.com/office/powerpoint/2010/main" val="34949010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7150"/>
            <a:ext cx="8229600" cy="704850"/>
          </a:xfrm>
        </p:spPr>
        <p:txBody>
          <a:bodyPr anchor="ctr"/>
          <a:lstStyle/>
          <a:p>
            <a:r>
              <a:rPr lang="en-US" altLang="en-US" dirty="0"/>
              <a:t>Histrionic Personality</a:t>
            </a:r>
            <a:endParaRPr lang="en-US" dirty="0"/>
          </a:p>
        </p:txBody>
      </p:sp>
      <p:sp>
        <p:nvSpPr>
          <p:cNvPr id="3" name="Content Placeholder 2"/>
          <p:cNvSpPr>
            <a:spLocks noGrp="1"/>
          </p:cNvSpPr>
          <p:nvPr>
            <p:ph idx="1"/>
          </p:nvPr>
        </p:nvSpPr>
        <p:spPr>
          <a:xfrm>
            <a:off x="457200" y="858982"/>
            <a:ext cx="8229600" cy="3124200"/>
          </a:xfrm>
        </p:spPr>
        <p:txBody>
          <a:bodyPr/>
          <a:lstStyle/>
          <a:p>
            <a:pPr>
              <a:buFontTx/>
              <a:buNone/>
            </a:pPr>
            <a:r>
              <a:rPr lang="en-US" altLang="en-US" sz="2400" b="1" dirty="0">
                <a:ea typeface="ＭＳ Ｐゴシック" pitchFamily="34" charset="-128"/>
              </a:rPr>
              <a:t>Histrionic personality disorder (</a:t>
            </a:r>
            <a:r>
              <a:rPr lang="en-US" altLang="en-US" sz="2400" b="1" spc="-350" dirty="0">
                <a:ea typeface="ＭＳ Ｐゴシック" pitchFamily="34" charset="-128"/>
              </a:rPr>
              <a:t>H P </a:t>
            </a:r>
            <a:r>
              <a:rPr lang="en-US" altLang="en-US" sz="2400" b="1" dirty="0">
                <a:ea typeface="ＭＳ Ｐゴシック" pitchFamily="34" charset="-128"/>
              </a:rPr>
              <a:t>D) (p. 575)</a:t>
            </a:r>
          </a:p>
          <a:p>
            <a:r>
              <a:rPr lang="en-US" altLang="en-US" sz="2400" dirty="0">
                <a:ea typeface="ＭＳ Ｐゴシック" pitchFamily="34" charset="-128"/>
              </a:rPr>
              <a:t>Term has Latin origin</a:t>
            </a:r>
          </a:p>
          <a:p>
            <a:pPr lvl="1"/>
            <a:r>
              <a:rPr lang="en-US" altLang="en-US" sz="2400" dirty="0">
                <a:ea typeface="ＭＳ Ｐゴシック" pitchFamily="34" charset="-128"/>
              </a:rPr>
              <a:t>“like an actor”</a:t>
            </a:r>
          </a:p>
          <a:p>
            <a:r>
              <a:rPr lang="en-US" altLang="en-US" sz="2400" dirty="0">
                <a:ea typeface="ＭＳ Ｐゴシック" pitchFamily="34" charset="-128"/>
              </a:rPr>
              <a:t>Use flirtation and flattery</a:t>
            </a:r>
          </a:p>
          <a:p>
            <a:r>
              <a:rPr lang="en-US" altLang="en-US" sz="2400" dirty="0">
                <a:ea typeface="ＭＳ Ｐゴシック" pitchFamily="34" charset="-128"/>
              </a:rPr>
              <a:t>Indulgent and risky </a:t>
            </a:r>
            <a:r>
              <a:rPr lang="en-US" altLang="en-US" sz="2400" dirty="0" err="1">
                <a:ea typeface="ＭＳ Ｐゴシック" pitchFamily="34" charset="-128"/>
              </a:rPr>
              <a:t>behaviours</a:t>
            </a:r>
            <a:endParaRPr lang="en-US" altLang="en-US" sz="2400" dirty="0">
              <a:ea typeface="ＭＳ Ｐゴシック" pitchFamily="34" charset="-128"/>
            </a:endParaRPr>
          </a:p>
          <a:p>
            <a:r>
              <a:rPr lang="en-US" altLang="en-US" sz="2400" dirty="0">
                <a:ea typeface="ＭＳ Ｐゴシック" pitchFamily="34" charset="-128"/>
              </a:rPr>
              <a:t>Sensitive to criticism; manipulative in relationships</a:t>
            </a:r>
            <a:endParaRPr lang="en-US" sz="2400" dirty="0"/>
          </a:p>
        </p:txBody>
      </p:sp>
    </p:spTree>
    <p:extLst>
      <p:ext uri="{BB962C8B-B14F-4D97-AF65-F5344CB8AC3E}">
        <p14:creationId xmlns:p14="http://schemas.microsoft.com/office/powerpoint/2010/main" val="12344095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a:spLocks noGrp="1"/>
          </p:cNvSpPr>
          <p:nvPr>
            <p:ph type="title"/>
          </p:nvPr>
        </p:nvSpPr>
        <p:spPr>
          <a:xfrm>
            <a:off x="2394065" y="274638"/>
            <a:ext cx="6292735" cy="1143000"/>
          </a:xfrm>
        </p:spPr>
        <p:txBody>
          <a:bodyPr/>
          <a:lstStyle/>
          <a:p>
            <a:r>
              <a:rPr lang="en-CA" altLang="en-US" dirty="0"/>
              <a:t>Biblical Word Study</a:t>
            </a:r>
          </a:p>
        </p:txBody>
      </p:sp>
      <p:sp>
        <p:nvSpPr>
          <p:cNvPr id="5123" name="Content Placeholder 2"/>
          <p:cNvSpPr>
            <a:spLocks noGrp="1"/>
          </p:cNvSpPr>
          <p:nvPr>
            <p:ph idx="1"/>
          </p:nvPr>
        </p:nvSpPr>
        <p:spPr>
          <a:xfrm>
            <a:off x="448887" y="1546168"/>
            <a:ext cx="8237913" cy="4579996"/>
          </a:xfrm>
        </p:spPr>
        <p:txBody>
          <a:bodyPr>
            <a:normAutofit/>
          </a:bodyPr>
          <a:lstStyle/>
          <a:p>
            <a:r>
              <a:rPr lang="en-CA" altLang="en-US" dirty="0"/>
              <a:t>Evil – i.e., </a:t>
            </a:r>
            <a:r>
              <a:rPr lang="en-CA" altLang="en-US" sz="1800" b="1" dirty="0"/>
              <a:t>1 Thessalonians 5:21-22 (NIV) </a:t>
            </a:r>
            <a:r>
              <a:rPr lang="en-CA" altLang="en-US" sz="1800" baseline="30000" dirty="0"/>
              <a:t>21</a:t>
            </a:r>
            <a:r>
              <a:rPr lang="en-CA" altLang="en-US" sz="1800" dirty="0"/>
              <a:t>Test everything. Hold on to the good. </a:t>
            </a:r>
            <a:r>
              <a:rPr lang="en-CA" altLang="en-US" sz="1800" baseline="30000" dirty="0"/>
              <a:t>22</a:t>
            </a:r>
            <a:r>
              <a:rPr lang="en-CA" altLang="en-US" sz="1800" dirty="0"/>
              <a:t>Avoid every kind of evil.</a:t>
            </a:r>
          </a:p>
          <a:p>
            <a:r>
              <a:rPr lang="en-CA" altLang="en-US" dirty="0"/>
              <a:t>Gr. </a:t>
            </a:r>
            <a:r>
              <a:rPr lang="en-CA" altLang="en-US" dirty="0" err="1">
                <a:latin typeface="Symbol" panose="05050102010706020507" pitchFamily="18" charset="2"/>
              </a:rPr>
              <a:t>Ponhro</a:t>
            </a:r>
            <a:r>
              <a:rPr lang="en-CA" altLang="en-US" dirty="0" err="1"/>
              <a:t>s</a:t>
            </a:r>
            <a:r>
              <a:rPr lang="en-CA" altLang="en-US" dirty="0"/>
              <a:t> (</a:t>
            </a:r>
            <a:r>
              <a:rPr lang="en-CA" altLang="en-US" dirty="0" err="1"/>
              <a:t>Poneros</a:t>
            </a:r>
            <a:r>
              <a:rPr lang="en-CA" altLang="en-US" dirty="0"/>
              <a:t>) – bad (terrible, dreadful, shocking, ruthless), unsound; evil (hateful), afflictive; wrongful, malignant (nasty, cruel), malevolent; wicked(ness) (depraved, immoral, atrocious, appalling), impious; slothful, inactive; the evil one, the devil; can also imply covetousness   </a:t>
            </a:r>
          </a:p>
        </p:txBody>
      </p:sp>
      <p:sp>
        <p:nvSpPr>
          <p:cNvPr id="4100" name="Slide Number Placeholder 3"/>
          <p:cNvSpPr>
            <a:spLocks noGrp="1"/>
          </p:cNvSpPr>
          <p:nvPr>
            <p:ph type="sldNum" sz="quarter" idx="4294967295"/>
          </p:nvPr>
        </p:nvSpPr>
        <p:spPr>
          <a:xfrm>
            <a:off x="6553200" y="6356350"/>
            <a:ext cx="2133600" cy="365125"/>
          </a:xfrm>
          <a:prstGeom prst="rect">
            <a:avLst/>
          </a:prstGeom>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24FA286A-02DF-4F6F-93D2-E1AA2DDB3786}" type="slidenum">
              <a:rPr lang="en-US" altLang="en-US">
                <a:solidFill>
                  <a:srgbClr val="898989"/>
                </a:solidFill>
                <a:latin typeface="Calibri" panose="020F0502020204030204" pitchFamily="34" charset="0"/>
              </a:rPr>
              <a:pPr eaLnBrk="1" hangingPunct="1"/>
              <a:t>3</a:t>
            </a:fld>
            <a:endParaRPr lang="en-US" altLang="en-US">
              <a:solidFill>
                <a:srgbClr val="898989"/>
              </a:solidFill>
              <a:latin typeface="Calibri" panose="020F0502020204030204" pitchFamily="34" charset="0"/>
            </a:endParaRPr>
          </a:p>
        </p:txBody>
      </p:sp>
    </p:spTree>
    <p:extLst>
      <p:ext uri="{BB962C8B-B14F-4D97-AF65-F5344CB8AC3E}">
        <p14:creationId xmlns:p14="http://schemas.microsoft.com/office/powerpoint/2010/main" val="3602568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7624"/>
            <a:ext cx="8229600" cy="638175"/>
          </a:xfrm>
        </p:spPr>
        <p:txBody>
          <a:bodyPr anchor="ctr"/>
          <a:lstStyle/>
          <a:p>
            <a:r>
              <a:rPr lang="en-US" altLang="en-US" dirty="0"/>
              <a:t>Antisocial Personality</a:t>
            </a:r>
            <a:endParaRPr lang="en-US" dirty="0"/>
          </a:p>
        </p:txBody>
      </p:sp>
      <p:sp>
        <p:nvSpPr>
          <p:cNvPr id="3" name="Content Placeholder 2"/>
          <p:cNvSpPr>
            <a:spLocks noGrp="1"/>
          </p:cNvSpPr>
          <p:nvPr>
            <p:ph idx="1"/>
          </p:nvPr>
        </p:nvSpPr>
        <p:spPr>
          <a:xfrm>
            <a:off x="457200" y="820882"/>
            <a:ext cx="8229600" cy="2103610"/>
          </a:xfrm>
        </p:spPr>
        <p:txBody>
          <a:bodyPr anchor="ctr"/>
          <a:lstStyle/>
          <a:p>
            <a:pPr>
              <a:buFontTx/>
              <a:buNone/>
            </a:pPr>
            <a:r>
              <a:rPr lang="en-US" altLang="en-US" sz="2400" b="1" dirty="0">
                <a:ea typeface="ＭＳ Ｐゴシック" pitchFamily="34" charset="-128"/>
              </a:rPr>
              <a:t>Antisocial personality disorder (</a:t>
            </a:r>
            <a:r>
              <a:rPr lang="en-US" altLang="en-US" sz="2400" b="1" spc="-300" dirty="0">
                <a:ea typeface="ＭＳ Ｐゴシック" pitchFamily="34" charset="-128"/>
              </a:rPr>
              <a:t>A P </a:t>
            </a:r>
            <a:r>
              <a:rPr lang="en-US" altLang="en-US" sz="2400" b="1" dirty="0">
                <a:ea typeface="ＭＳ Ｐゴシック" pitchFamily="34" charset="-128"/>
              </a:rPr>
              <a:t>D) (p. 576)</a:t>
            </a:r>
          </a:p>
          <a:p>
            <a:r>
              <a:rPr lang="en-US" altLang="en-US" sz="2400" dirty="0">
                <a:ea typeface="ＭＳ Ｐゴシック" pitchFamily="34" charset="-128"/>
              </a:rPr>
              <a:t>Resistant to treatment</a:t>
            </a:r>
          </a:p>
          <a:p>
            <a:r>
              <a:rPr lang="en-US" sz="2400" dirty="0">
                <a:ea typeface="ＭＳ Ｐゴシック" pitchFamily="34" charset="-128"/>
              </a:rPr>
              <a:t>Link to frontal lobes</a:t>
            </a:r>
          </a:p>
          <a:p>
            <a:r>
              <a:rPr lang="en-US" sz="2400" dirty="0">
                <a:ea typeface="ＭＳ Ｐゴシック" pitchFamily="34" charset="-128"/>
              </a:rPr>
              <a:t>Connection to trauma and abuse</a:t>
            </a:r>
            <a:endParaRPr lang="en-US" sz="2400" dirty="0"/>
          </a:p>
        </p:txBody>
      </p:sp>
    </p:spTree>
    <p:extLst>
      <p:ext uri="{BB962C8B-B14F-4D97-AF65-F5344CB8AC3E}">
        <p14:creationId xmlns:p14="http://schemas.microsoft.com/office/powerpoint/2010/main" val="18558191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nchor="ctr"/>
          <a:lstStyle/>
          <a:p>
            <a:r>
              <a:rPr lang="en-US" altLang="en-US" sz="3400" dirty="0">
                <a:latin typeface="+mj-lt"/>
              </a:rPr>
              <a:t>Working the Scientific Literacy Model: The Criminal Psychopath </a:t>
            </a:r>
            <a:r>
              <a:rPr lang="en-US" altLang="en-US" sz="2600" dirty="0">
                <a:latin typeface="+mj-lt"/>
              </a:rPr>
              <a:t>(1 of 3)</a:t>
            </a:r>
            <a:endParaRPr lang="en-US" sz="2600" dirty="0">
              <a:latin typeface="+mj-lt"/>
            </a:endParaRPr>
          </a:p>
        </p:txBody>
      </p:sp>
      <p:sp>
        <p:nvSpPr>
          <p:cNvPr id="3" name="Content Placeholder 2"/>
          <p:cNvSpPr>
            <a:spLocks noGrp="1"/>
          </p:cNvSpPr>
          <p:nvPr>
            <p:ph idx="1"/>
          </p:nvPr>
        </p:nvSpPr>
        <p:spPr>
          <a:xfrm>
            <a:off x="457200" y="1466850"/>
            <a:ext cx="8229600" cy="1581149"/>
          </a:xfrm>
        </p:spPr>
        <p:txBody>
          <a:bodyPr/>
          <a:lstStyle/>
          <a:p>
            <a:pPr marL="0" indent="0">
              <a:buFontTx/>
              <a:buNone/>
            </a:pPr>
            <a:r>
              <a:rPr lang="en-US" altLang="en-US" sz="2400" b="1" dirty="0">
                <a:ea typeface="ＭＳ Ｐゴシック" pitchFamily="34" charset="-128"/>
              </a:rPr>
              <a:t>What do we know about psychopaths?</a:t>
            </a:r>
          </a:p>
          <a:p>
            <a:r>
              <a:rPr lang="en-US" altLang="en-US" sz="2400" spc="-300" dirty="0">
                <a:ea typeface="ＭＳ Ｐゴシック" pitchFamily="34" charset="-128"/>
              </a:rPr>
              <a:t>A P </a:t>
            </a:r>
            <a:r>
              <a:rPr lang="en-US" altLang="en-US" sz="2400" dirty="0">
                <a:ea typeface="ＭＳ Ｐゴシック" pitchFamily="34" charset="-128"/>
              </a:rPr>
              <a:t>D vs. Psychopathy</a:t>
            </a:r>
          </a:p>
          <a:p>
            <a:r>
              <a:rPr lang="en-US" altLang="en-US" sz="2400" dirty="0">
                <a:ea typeface="ＭＳ Ｐゴシック" pitchFamily="34" charset="-128"/>
              </a:rPr>
              <a:t>Hare Psychopathy Checklist-Revised</a:t>
            </a:r>
          </a:p>
        </p:txBody>
      </p:sp>
      <p:sp>
        <p:nvSpPr>
          <p:cNvPr id="6" name="Content Placeholder 5"/>
          <p:cNvSpPr>
            <a:spLocks noGrp="1"/>
          </p:cNvSpPr>
          <p:nvPr>
            <p:ph idx="13"/>
          </p:nvPr>
        </p:nvSpPr>
        <p:spPr>
          <a:xfrm>
            <a:off x="447675" y="3200401"/>
            <a:ext cx="8229600" cy="1905000"/>
          </a:xfrm>
        </p:spPr>
        <p:txBody>
          <a:bodyPr/>
          <a:lstStyle/>
          <a:p>
            <a:pPr marL="0" indent="0">
              <a:buFontTx/>
              <a:buNone/>
            </a:pPr>
            <a:r>
              <a:rPr lang="en-US" altLang="en-US" sz="2400" b="1" dirty="0">
                <a:ea typeface="ＭＳ Ｐゴシック" pitchFamily="34" charset="-128"/>
              </a:rPr>
              <a:t>How can science explain antisocial personality disorder?</a:t>
            </a:r>
          </a:p>
          <a:p>
            <a:r>
              <a:rPr lang="en-US" sz="2400" dirty="0">
                <a:ea typeface="ＭＳ Ｐゴシック" pitchFamily="34" charset="-128"/>
              </a:rPr>
              <a:t>Under-reactive to stress</a:t>
            </a:r>
          </a:p>
          <a:p>
            <a:r>
              <a:rPr lang="en-US" sz="2400" dirty="0">
                <a:ea typeface="ＭＳ Ｐゴシック" pitchFamily="34" charset="-128"/>
              </a:rPr>
              <a:t>Brain differences</a:t>
            </a:r>
            <a:endParaRPr lang="en-US" sz="2400" dirty="0"/>
          </a:p>
        </p:txBody>
      </p:sp>
    </p:spTree>
    <p:extLst>
      <p:ext uri="{BB962C8B-B14F-4D97-AF65-F5344CB8AC3E}">
        <p14:creationId xmlns:p14="http://schemas.microsoft.com/office/powerpoint/2010/main" val="17512119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1067"/>
            <a:ext cx="8229600" cy="1214808"/>
          </a:xfrm>
        </p:spPr>
        <p:txBody>
          <a:bodyPr anchor="ctr"/>
          <a:lstStyle/>
          <a:p>
            <a:r>
              <a:rPr lang="en-US" altLang="en-US" dirty="0">
                <a:latin typeface="+mj-lt"/>
              </a:rPr>
              <a:t>Working the Scientific Literacy Model: The Criminal Psychopath</a:t>
            </a:r>
            <a:r>
              <a:rPr lang="en-US" altLang="en-US" sz="3600" dirty="0">
                <a:latin typeface="+mj-lt"/>
              </a:rPr>
              <a:t> </a:t>
            </a:r>
            <a:r>
              <a:rPr lang="en-US" altLang="en-US" sz="2600" dirty="0">
                <a:latin typeface="+mj-lt"/>
              </a:rPr>
              <a:t>(2 of 3)</a:t>
            </a:r>
            <a:endParaRPr lang="en-US" sz="2600" dirty="0">
              <a:latin typeface="+mj-lt"/>
            </a:endParaRPr>
          </a:p>
        </p:txBody>
      </p:sp>
      <p:sp>
        <p:nvSpPr>
          <p:cNvPr id="3" name="Content Placeholder 2"/>
          <p:cNvSpPr>
            <a:spLocks noGrp="1"/>
          </p:cNvSpPr>
          <p:nvPr>
            <p:ph idx="1"/>
          </p:nvPr>
        </p:nvSpPr>
        <p:spPr>
          <a:xfrm>
            <a:off x="447675" y="1143001"/>
            <a:ext cx="8239125" cy="317242"/>
          </a:xfrm>
        </p:spPr>
        <p:txBody>
          <a:bodyPr/>
          <a:lstStyle/>
          <a:p>
            <a:pPr marL="0" indent="0">
              <a:buNone/>
            </a:pPr>
            <a:r>
              <a:rPr lang="en-IN" sz="2200" b="1" dirty="0"/>
              <a:t>Figure 15.3 </a:t>
            </a:r>
            <a:r>
              <a:rPr lang="en-IN" sz="2200" dirty="0"/>
              <a:t>Emotional Responses of Psychopaths</a:t>
            </a:r>
          </a:p>
        </p:txBody>
      </p:sp>
      <p:sp>
        <p:nvSpPr>
          <p:cNvPr id="4" name="Content Placeholder 3"/>
          <p:cNvSpPr>
            <a:spLocks noGrp="1"/>
          </p:cNvSpPr>
          <p:nvPr>
            <p:ph idx="13"/>
          </p:nvPr>
        </p:nvSpPr>
        <p:spPr>
          <a:xfrm>
            <a:off x="457200" y="1634611"/>
            <a:ext cx="2971800" cy="3833808"/>
          </a:xfrm>
        </p:spPr>
        <p:txBody>
          <a:bodyPr/>
          <a:lstStyle/>
          <a:p>
            <a:pPr marL="0" indent="0">
              <a:buNone/>
            </a:pPr>
            <a:r>
              <a:rPr lang="en-IN" sz="2000" dirty="0"/>
              <a:t>This graph shows the strength of autonomic response to three types of pictures: mutilations, assault, and threat. Responses are much greater among healthy control subjects (the three bars on the left) than among psychopaths (the three bars on the right).</a:t>
            </a:r>
          </a:p>
        </p:txBody>
      </p:sp>
      <p:pic>
        <p:nvPicPr>
          <p:cNvPr id="7" name="Picture Placeholder 6" descr="A double bar graph details the emotional responses of psychopaths based on response to mutilations, assault, and threat.&#10;Long description is available in notes, press F6"/>
          <p:cNvPicPr>
            <a:picLocks noGrp="1" noChangeAspect="1"/>
          </p:cNvPicPr>
          <p:nvPr>
            <p:ph type="pic" sz="quarter" idx="15"/>
          </p:nvPr>
        </p:nvPicPr>
        <p:blipFill>
          <a:blip r:embed="rId3" cstate="print">
            <a:extLst>
              <a:ext uri="{28A0092B-C50C-407E-A947-70E740481C1C}">
                <a14:useLocalDpi xmlns:a14="http://schemas.microsoft.com/office/drawing/2010/main" val="0"/>
              </a:ext>
            </a:extLst>
          </a:blip>
          <a:stretch>
            <a:fillRect/>
          </a:stretch>
        </p:blipFill>
        <p:spPr>
          <a:xfrm>
            <a:off x="3429000" y="1634611"/>
            <a:ext cx="5562600" cy="5269883"/>
          </a:xfrm>
        </p:spPr>
      </p:pic>
      <p:sp>
        <p:nvSpPr>
          <p:cNvPr id="8" name="Content Placeholder 7"/>
          <p:cNvSpPr>
            <a:spLocks noGrp="1"/>
          </p:cNvSpPr>
          <p:nvPr>
            <p:ph sz="quarter" idx="14"/>
          </p:nvPr>
        </p:nvSpPr>
        <p:spPr>
          <a:xfrm>
            <a:off x="457200" y="5791199"/>
            <a:ext cx="533400" cy="523875"/>
          </a:xfrm>
        </p:spPr>
        <p:txBody>
          <a:bodyPr/>
          <a:lstStyle/>
          <a:p>
            <a:pPr marL="0" indent="0">
              <a:buNone/>
            </a:pPr>
            <a:endParaRPr lang="en-IN" sz="1400" dirty="0"/>
          </a:p>
        </p:txBody>
      </p:sp>
    </p:spTree>
    <p:extLst>
      <p:ext uri="{BB962C8B-B14F-4D97-AF65-F5344CB8AC3E}">
        <p14:creationId xmlns:p14="http://schemas.microsoft.com/office/powerpoint/2010/main" val="41737264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1554"/>
            <a:ext cx="8229600" cy="1126863"/>
          </a:xfrm>
        </p:spPr>
        <p:txBody>
          <a:bodyPr anchor="ctr"/>
          <a:lstStyle/>
          <a:p>
            <a:r>
              <a:rPr lang="en-US" altLang="en-US" sz="3200" dirty="0">
                <a:latin typeface="+mj-lt"/>
              </a:rPr>
              <a:t>Working the Scientific Literacy Model: The Criminal Psychopath </a:t>
            </a:r>
            <a:r>
              <a:rPr lang="en-US" altLang="en-US" sz="2400" dirty="0">
                <a:latin typeface="+mj-lt"/>
              </a:rPr>
              <a:t>(3 of 3)</a:t>
            </a:r>
            <a:endParaRPr lang="en-US" sz="2400" dirty="0">
              <a:latin typeface="+mj-lt"/>
            </a:endParaRPr>
          </a:p>
        </p:txBody>
      </p:sp>
      <p:sp>
        <p:nvSpPr>
          <p:cNvPr id="3" name="Content Placeholder 2"/>
          <p:cNvSpPr>
            <a:spLocks noGrp="1"/>
          </p:cNvSpPr>
          <p:nvPr>
            <p:ph idx="1"/>
          </p:nvPr>
        </p:nvSpPr>
        <p:spPr>
          <a:xfrm>
            <a:off x="457200" y="1371600"/>
            <a:ext cx="8229600" cy="1371599"/>
          </a:xfrm>
        </p:spPr>
        <p:txBody>
          <a:bodyPr/>
          <a:lstStyle/>
          <a:p>
            <a:pPr>
              <a:buFontTx/>
              <a:buNone/>
            </a:pPr>
            <a:r>
              <a:rPr lang="en-US" altLang="en-US" sz="2400" b="1" dirty="0">
                <a:ea typeface="ＭＳ Ｐゴシック" pitchFamily="34" charset="-128"/>
              </a:rPr>
              <a:t>Can we critically evaluate this information?</a:t>
            </a:r>
          </a:p>
          <a:p>
            <a:r>
              <a:rPr lang="en-US" altLang="en-US" sz="2400" dirty="0">
                <a:ea typeface="ＭＳ Ｐゴシック" pitchFamily="34" charset="-128"/>
              </a:rPr>
              <a:t>Differences in neural activity – planning instead of empathizing?</a:t>
            </a:r>
          </a:p>
        </p:txBody>
      </p:sp>
      <p:sp>
        <p:nvSpPr>
          <p:cNvPr id="11" name="Content Placeholder 10"/>
          <p:cNvSpPr>
            <a:spLocks noGrp="1"/>
          </p:cNvSpPr>
          <p:nvPr>
            <p:ph idx="13"/>
          </p:nvPr>
        </p:nvSpPr>
        <p:spPr>
          <a:xfrm>
            <a:off x="447675" y="2895600"/>
            <a:ext cx="8229600" cy="990600"/>
          </a:xfrm>
        </p:spPr>
        <p:txBody>
          <a:bodyPr/>
          <a:lstStyle/>
          <a:p>
            <a:pPr>
              <a:buFontTx/>
              <a:buNone/>
            </a:pPr>
            <a:r>
              <a:rPr lang="en-US" altLang="en-US" sz="2400" b="1" dirty="0">
                <a:ea typeface="ＭＳ Ｐゴシック" pitchFamily="34" charset="-128"/>
              </a:rPr>
              <a:t>Why is this relevant?</a:t>
            </a:r>
          </a:p>
          <a:p>
            <a:r>
              <a:rPr lang="en-US" altLang="en-US" sz="2400" dirty="0">
                <a:ea typeface="ＭＳ Ｐゴシック" pitchFamily="34" charset="-128"/>
              </a:rPr>
              <a:t>Early diagnosis and treatment</a:t>
            </a:r>
            <a:endParaRPr lang="en-US" sz="2400" dirty="0"/>
          </a:p>
        </p:txBody>
      </p:sp>
    </p:spTree>
    <p:extLst>
      <p:ext uri="{BB962C8B-B14F-4D97-AF65-F5344CB8AC3E}">
        <p14:creationId xmlns:p14="http://schemas.microsoft.com/office/powerpoint/2010/main" val="1466465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576"/>
            <a:ext cx="8229600" cy="727012"/>
          </a:xfrm>
        </p:spPr>
        <p:txBody>
          <a:bodyPr anchor="ctr"/>
          <a:lstStyle/>
          <a:p>
            <a:r>
              <a:rPr lang="en-US" altLang="en-US" dirty="0"/>
              <a:t>Avoidant Personality</a:t>
            </a:r>
            <a:endParaRPr lang="en-US" dirty="0"/>
          </a:p>
        </p:txBody>
      </p:sp>
      <p:sp>
        <p:nvSpPr>
          <p:cNvPr id="3" name="Content Placeholder 2"/>
          <p:cNvSpPr>
            <a:spLocks noGrp="1"/>
          </p:cNvSpPr>
          <p:nvPr>
            <p:ph idx="1"/>
          </p:nvPr>
        </p:nvSpPr>
        <p:spPr>
          <a:xfrm>
            <a:off x="457200" y="838200"/>
            <a:ext cx="8229600" cy="2743200"/>
          </a:xfrm>
        </p:spPr>
        <p:txBody>
          <a:bodyPr/>
          <a:lstStyle/>
          <a:p>
            <a:pPr>
              <a:buFontTx/>
              <a:buNone/>
            </a:pPr>
            <a:r>
              <a:rPr lang="en-US" altLang="en-US" sz="2400" b="1" dirty="0">
                <a:ea typeface="ＭＳ Ｐゴシック" pitchFamily="34" charset="-128"/>
              </a:rPr>
              <a:t>Antisocial personality disorder (</a:t>
            </a:r>
            <a:r>
              <a:rPr lang="en-US" altLang="en-US" sz="2400" b="1" spc="-300" dirty="0">
                <a:ea typeface="ＭＳ Ｐゴシック" pitchFamily="34" charset="-128"/>
              </a:rPr>
              <a:t>A v P </a:t>
            </a:r>
            <a:r>
              <a:rPr lang="en-US" altLang="en-US" sz="2400" b="1" dirty="0">
                <a:ea typeface="ＭＳ Ｐゴシック" pitchFamily="34" charset="-128"/>
              </a:rPr>
              <a:t>D) (p. 578)</a:t>
            </a:r>
          </a:p>
          <a:p>
            <a:r>
              <a:rPr lang="en-US" sz="2400" dirty="0">
                <a:ea typeface="ＭＳ Ｐゴシック" pitchFamily="34" charset="-128"/>
              </a:rPr>
              <a:t>Afraid of embarrassment</a:t>
            </a:r>
          </a:p>
          <a:p>
            <a:r>
              <a:rPr lang="en-US" sz="2400" dirty="0">
                <a:ea typeface="ＭＳ Ｐゴシック" pitchFamily="34" charset="-128"/>
              </a:rPr>
              <a:t>Focus on criticism</a:t>
            </a:r>
          </a:p>
          <a:p>
            <a:r>
              <a:rPr lang="en-US" sz="2400" dirty="0">
                <a:ea typeface="ＭＳ Ｐゴシック" pitchFamily="34" charset="-128"/>
              </a:rPr>
              <a:t>Avoid forming social bonds</a:t>
            </a:r>
          </a:p>
          <a:p>
            <a:r>
              <a:rPr lang="en-US" sz="2400" dirty="0">
                <a:ea typeface="ＭＳ Ｐゴシック" pitchFamily="34" charset="-128"/>
              </a:rPr>
              <a:t>Amygdala response</a:t>
            </a:r>
            <a:endParaRPr lang="en-US" sz="2400" dirty="0"/>
          </a:p>
        </p:txBody>
      </p:sp>
    </p:spTree>
    <p:extLst>
      <p:ext uri="{BB962C8B-B14F-4D97-AF65-F5344CB8AC3E}">
        <p14:creationId xmlns:p14="http://schemas.microsoft.com/office/powerpoint/2010/main" val="22018633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833"/>
            <a:ext cx="8229600" cy="629576"/>
          </a:xfrm>
        </p:spPr>
        <p:txBody>
          <a:bodyPr anchor="ctr"/>
          <a:lstStyle/>
          <a:p>
            <a:r>
              <a:rPr lang="en-US" altLang="en-US" dirty="0"/>
              <a:t>Dependent Personality</a:t>
            </a:r>
            <a:endParaRPr lang="en-US" dirty="0"/>
          </a:p>
        </p:txBody>
      </p:sp>
      <p:sp>
        <p:nvSpPr>
          <p:cNvPr id="3" name="Content Placeholder 2"/>
          <p:cNvSpPr>
            <a:spLocks noGrp="1"/>
          </p:cNvSpPr>
          <p:nvPr>
            <p:ph idx="1"/>
          </p:nvPr>
        </p:nvSpPr>
        <p:spPr>
          <a:xfrm>
            <a:off x="457200" y="838200"/>
            <a:ext cx="8229600" cy="1524000"/>
          </a:xfrm>
        </p:spPr>
        <p:txBody>
          <a:bodyPr/>
          <a:lstStyle/>
          <a:p>
            <a:pPr>
              <a:buFontTx/>
              <a:buNone/>
            </a:pPr>
            <a:r>
              <a:rPr lang="en-US" altLang="en-US" sz="2400" b="1" dirty="0">
                <a:ea typeface="ＭＳ Ｐゴシック" pitchFamily="34" charset="-128"/>
              </a:rPr>
              <a:t>Dependent personality disorder (</a:t>
            </a:r>
            <a:r>
              <a:rPr lang="en-US" altLang="en-US" sz="2400" b="1" spc="-300" dirty="0">
                <a:ea typeface="ＭＳ Ｐゴシック" pitchFamily="34" charset="-128"/>
              </a:rPr>
              <a:t>D P </a:t>
            </a:r>
            <a:r>
              <a:rPr lang="en-US" altLang="en-US" sz="2400" b="1" dirty="0">
                <a:ea typeface="ＭＳ Ｐゴシック" pitchFamily="34" charset="-128"/>
              </a:rPr>
              <a:t>D) (p. 578)</a:t>
            </a:r>
          </a:p>
          <a:p>
            <a:r>
              <a:rPr lang="en-US" sz="2400" dirty="0">
                <a:ea typeface="ＭＳ Ｐゴシック" pitchFamily="34" charset="-128"/>
              </a:rPr>
              <a:t>Lack confidence</a:t>
            </a:r>
          </a:p>
          <a:p>
            <a:r>
              <a:rPr lang="en-US" sz="2400" dirty="0">
                <a:ea typeface="ＭＳ Ｐゴシック" pitchFamily="34" charset="-128"/>
              </a:rPr>
              <a:t>Fear of abandonment, rejection</a:t>
            </a:r>
            <a:endParaRPr lang="en-US" sz="2400" dirty="0"/>
          </a:p>
        </p:txBody>
      </p:sp>
    </p:spTree>
    <p:extLst>
      <p:ext uri="{BB962C8B-B14F-4D97-AF65-F5344CB8AC3E}">
        <p14:creationId xmlns:p14="http://schemas.microsoft.com/office/powerpoint/2010/main" val="30186596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3769"/>
            <a:ext cx="8229600" cy="697058"/>
          </a:xfrm>
        </p:spPr>
        <p:txBody>
          <a:bodyPr anchor="ctr"/>
          <a:lstStyle/>
          <a:p>
            <a:r>
              <a:rPr lang="en-US" altLang="en-US" sz="3200" dirty="0"/>
              <a:t>Obsessive-Compulsive Personality </a:t>
            </a:r>
            <a:r>
              <a:rPr lang="en-US" altLang="en-US" sz="2400" dirty="0"/>
              <a:t>(1 of 2)</a:t>
            </a:r>
            <a:endParaRPr lang="en-US" sz="1600" dirty="0"/>
          </a:p>
        </p:txBody>
      </p:sp>
      <p:sp>
        <p:nvSpPr>
          <p:cNvPr id="3" name="Content Placeholder 2"/>
          <p:cNvSpPr>
            <a:spLocks noGrp="1"/>
          </p:cNvSpPr>
          <p:nvPr>
            <p:ph idx="1"/>
          </p:nvPr>
        </p:nvSpPr>
        <p:spPr>
          <a:xfrm>
            <a:off x="457200" y="838200"/>
            <a:ext cx="8229600" cy="1962075"/>
          </a:xfrm>
        </p:spPr>
        <p:txBody>
          <a:bodyPr/>
          <a:lstStyle/>
          <a:p>
            <a:pPr marL="0" indent="0">
              <a:buFontTx/>
              <a:buNone/>
            </a:pPr>
            <a:r>
              <a:rPr lang="en-US" altLang="en-US" sz="2400" b="1" dirty="0">
                <a:ea typeface="ＭＳ Ｐゴシック" pitchFamily="34" charset="-128"/>
              </a:rPr>
              <a:t>Obsessive-Compulsive personality disorder (</a:t>
            </a:r>
            <a:r>
              <a:rPr lang="en-US" altLang="en-US" sz="2400" b="1" spc="-300" dirty="0">
                <a:ea typeface="ＭＳ Ｐゴシック" pitchFamily="34" charset="-128"/>
              </a:rPr>
              <a:t>O C P </a:t>
            </a:r>
            <a:r>
              <a:rPr lang="en-US" altLang="en-US" sz="2400" b="1" dirty="0">
                <a:ea typeface="ＭＳ Ｐゴシック" pitchFamily="34" charset="-128"/>
              </a:rPr>
              <a:t>D)    (p. 578)</a:t>
            </a:r>
          </a:p>
          <a:p>
            <a:r>
              <a:rPr lang="en-US" sz="2400" dirty="0">
                <a:ea typeface="ＭＳ Ｐゴシック" pitchFamily="34" charset="-128"/>
              </a:rPr>
              <a:t>Distressing, maladaptive focus on details and control</a:t>
            </a:r>
          </a:p>
          <a:p>
            <a:r>
              <a:rPr lang="en-US" sz="2400" dirty="0">
                <a:ea typeface="ＭＳ Ｐゴシック" pitchFamily="34" charset="-128"/>
              </a:rPr>
              <a:t>Link to Parkinson’s disease, dopamine</a:t>
            </a:r>
            <a:endParaRPr lang="en-US" sz="2400" dirty="0"/>
          </a:p>
        </p:txBody>
      </p:sp>
    </p:spTree>
    <p:extLst>
      <p:ext uri="{BB962C8B-B14F-4D97-AF65-F5344CB8AC3E}">
        <p14:creationId xmlns:p14="http://schemas.microsoft.com/office/powerpoint/2010/main" val="20262694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7955"/>
            <a:ext cx="8229600" cy="597845"/>
          </a:xfrm>
        </p:spPr>
        <p:txBody>
          <a:bodyPr anchor="ctr"/>
          <a:lstStyle/>
          <a:p>
            <a:r>
              <a:rPr lang="en-IN" altLang="en-US" sz="3200" dirty="0">
                <a:latin typeface="+mj-lt"/>
              </a:rPr>
              <a:t>Obsessive-Compulsive Personality </a:t>
            </a:r>
            <a:r>
              <a:rPr lang="en-IN" altLang="en-US" sz="2400" dirty="0">
                <a:latin typeface="+mj-lt"/>
              </a:rPr>
              <a:t>(2 of 2)</a:t>
            </a:r>
            <a:endParaRPr lang="en-US" sz="2400" dirty="0">
              <a:latin typeface="+mj-lt"/>
            </a:endParaRPr>
          </a:p>
        </p:txBody>
      </p:sp>
      <p:sp>
        <p:nvSpPr>
          <p:cNvPr id="3" name="Content Placeholder 2"/>
          <p:cNvSpPr>
            <a:spLocks noGrp="1"/>
          </p:cNvSpPr>
          <p:nvPr>
            <p:ph idx="1"/>
          </p:nvPr>
        </p:nvSpPr>
        <p:spPr>
          <a:xfrm>
            <a:off x="447675" y="685801"/>
            <a:ext cx="8239125" cy="685800"/>
          </a:xfrm>
        </p:spPr>
        <p:txBody>
          <a:bodyPr/>
          <a:lstStyle/>
          <a:p>
            <a:pPr marL="0" indent="0">
              <a:buNone/>
            </a:pPr>
            <a:r>
              <a:rPr lang="en-IN" sz="2200" b="1" dirty="0"/>
              <a:t>Figure 15.5 </a:t>
            </a:r>
            <a:r>
              <a:rPr lang="en-IN" sz="2200" dirty="0"/>
              <a:t>Personality Disorders in Patients with Parkinson’s Disease</a:t>
            </a:r>
          </a:p>
        </p:txBody>
      </p:sp>
      <p:sp>
        <p:nvSpPr>
          <p:cNvPr id="4" name="Content Placeholder 3"/>
          <p:cNvSpPr>
            <a:spLocks noGrp="1"/>
          </p:cNvSpPr>
          <p:nvPr>
            <p:ph idx="13"/>
          </p:nvPr>
        </p:nvSpPr>
        <p:spPr>
          <a:xfrm>
            <a:off x="152400" y="1444675"/>
            <a:ext cx="8839199" cy="1211433"/>
          </a:xfrm>
        </p:spPr>
        <p:txBody>
          <a:bodyPr/>
          <a:lstStyle/>
          <a:p>
            <a:pPr marL="0" indent="0">
              <a:buNone/>
            </a:pPr>
            <a:r>
              <a:rPr lang="en-IN" sz="2000" dirty="0"/>
              <a:t>Parkinson’s disease is a movement disorder caused by damage to dopamine systems projecting to the basal ganglia in the brain. In one study, 40% of patients with Parkinson’s disease also had </a:t>
            </a:r>
            <a:r>
              <a:rPr lang="en-IN" sz="2000" spc="-300" dirty="0"/>
              <a:t>O C P </a:t>
            </a:r>
            <a:r>
              <a:rPr lang="en-IN" sz="2000" dirty="0"/>
              <a:t>D, suggesting that this personality disorder involves dopamine-releasing brain regions.</a:t>
            </a:r>
          </a:p>
        </p:txBody>
      </p:sp>
      <p:pic>
        <p:nvPicPr>
          <p:cNvPr id="6" name="Picture Placeholder 5" descr="Bar graph details personality disorders in patients with Parkinson’s disease.&#10;Long description is available in notes, press F6"/>
          <p:cNvPicPr>
            <a:picLocks noGrp="1" noChangeAspect="1"/>
          </p:cNvPicPr>
          <p:nvPr>
            <p:ph type="pic" sz="quarter" idx="15"/>
          </p:nvPr>
        </p:nvPicPr>
        <p:blipFill>
          <a:blip r:embed="rId3" cstate="print">
            <a:extLst>
              <a:ext uri="{28A0092B-C50C-407E-A947-70E740481C1C}">
                <a14:useLocalDpi xmlns:a14="http://schemas.microsoft.com/office/drawing/2010/main" val="0"/>
              </a:ext>
            </a:extLst>
          </a:blip>
          <a:stretch>
            <a:fillRect/>
          </a:stretch>
        </p:blipFill>
        <p:spPr>
          <a:xfrm>
            <a:off x="1524000" y="2729182"/>
            <a:ext cx="6172200" cy="3366818"/>
          </a:xfrm>
        </p:spPr>
      </p:pic>
      <p:sp>
        <p:nvSpPr>
          <p:cNvPr id="8" name="Content Placeholder 7"/>
          <p:cNvSpPr>
            <a:spLocks noGrp="1"/>
          </p:cNvSpPr>
          <p:nvPr>
            <p:ph sz="quarter" idx="14"/>
          </p:nvPr>
        </p:nvSpPr>
        <p:spPr>
          <a:xfrm>
            <a:off x="1371600" y="6172200"/>
            <a:ext cx="7315200" cy="457200"/>
          </a:xfrm>
        </p:spPr>
        <p:txBody>
          <a:bodyPr>
            <a:noAutofit/>
          </a:bodyPr>
          <a:lstStyle/>
          <a:p>
            <a:pPr marL="0" indent="0">
              <a:buNone/>
            </a:pPr>
            <a:r>
              <a:rPr lang="en-IN" sz="1400" b="1" dirty="0"/>
              <a:t>Source</a:t>
            </a:r>
            <a:r>
              <a:rPr lang="en-IN" sz="1400" dirty="0"/>
              <a:t>: Adapted from </a:t>
            </a:r>
            <a:r>
              <a:rPr lang="en-IN" sz="1400" dirty="0" err="1"/>
              <a:t>Nicoletti</a:t>
            </a:r>
            <a:r>
              <a:rPr lang="en-IN" sz="1400" dirty="0"/>
              <a:t> et al. (2013). Obsessive compulsive disorder and Parkinson’s disease. </a:t>
            </a:r>
            <a:r>
              <a:rPr lang="en-IN" sz="1400" i="1" dirty="0" err="1"/>
              <a:t>PLoS</a:t>
            </a:r>
            <a:r>
              <a:rPr lang="en-IN" sz="1400" i="1" dirty="0"/>
              <a:t> ONE, 8(1)</a:t>
            </a:r>
            <a:r>
              <a:rPr lang="en-IN" sz="1400" dirty="0"/>
              <a:t>, e54822.</a:t>
            </a:r>
          </a:p>
        </p:txBody>
      </p:sp>
    </p:spTree>
    <p:extLst>
      <p:ext uri="{BB962C8B-B14F-4D97-AF65-F5344CB8AC3E}">
        <p14:creationId xmlns:p14="http://schemas.microsoft.com/office/powerpoint/2010/main" val="18656691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927"/>
            <a:ext cx="8229600" cy="723900"/>
          </a:xfrm>
        </p:spPr>
        <p:txBody>
          <a:bodyPr anchor="ctr"/>
          <a:lstStyle/>
          <a:p>
            <a:r>
              <a:rPr lang="en-US" altLang="en-US" dirty="0"/>
              <a:t>Dissociative Identity Disorder</a:t>
            </a:r>
            <a:endParaRPr lang="en-US" sz="2000" b="0" dirty="0"/>
          </a:p>
        </p:txBody>
      </p:sp>
      <p:sp>
        <p:nvSpPr>
          <p:cNvPr id="3" name="Content Placeholder 2"/>
          <p:cNvSpPr>
            <a:spLocks noGrp="1"/>
          </p:cNvSpPr>
          <p:nvPr>
            <p:ph idx="1"/>
          </p:nvPr>
        </p:nvSpPr>
        <p:spPr>
          <a:xfrm>
            <a:off x="457200" y="838200"/>
            <a:ext cx="8229600" cy="2667000"/>
          </a:xfrm>
        </p:spPr>
        <p:txBody>
          <a:bodyPr/>
          <a:lstStyle/>
          <a:p>
            <a:pPr>
              <a:buFontTx/>
              <a:buNone/>
            </a:pPr>
            <a:r>
              <a:rPr lang="en-US" altLang="en-US" sz="2400" b="1" dirty="0">
                <a:ea typeface="ＭＳ Ｐゴシック" pitchFamily="34" charset="-128"/>
              </a:rPr>
              <a:t>Dissociative disorder (p. 579)</a:t>
            </a:r>
          </a:p>
          <a:p>
            <a:pPr>
              <a:buFontTx/>
              <a:buNone/>
            </a:pPr>
            <a:r>
              <a:rPr lang="en-US" altLang="en-US" sz="2400" b="1" dirty="0">
                <a:ea typeface="ＭＳ Ｐゴシック" pitchFamily="34" charset="-128"/>
              </a:rPr>
              <a:t>Dissociative identity disorder (</a:t>
            </a:r>
            <a:r>
              <a:rPr lang="en-US" altLang="en-US" sz="2400" b="1" spc="-300" dirty="0">
                <a:ea typeface="ＭＳ Ｐゴシック" pitchFamily="34" charset="-128"/>
              </a:rPr>
              <a:t>D I </a:t>
            </a:r>
            <a:r>
              <a:rPr lang="en-US" altLang="en-US" sz="2400" b="1" dirty="0">
                <a:ea typeface="ＭＳ Ｐゴシック" pitchFamily="34" charset="-128"/>
              </a:rPr>
              <a:t>D) (p. 579)</a:t>
            </a:r>
          </a:p>
          <a:p>
            <a:r>
              <a:rPr lang="en-US" altLang="en-US" sz="2400" dirty="0">
                <a:ea typeface="ＭＳ Ｐゴシック" pitchFamily="34" charset="-128"/>
              </a:rPr>
              <a:t>1% of patients</a:t>
            </a:r>
          </a:p>
          <a:p>
            <a:r>
              <a:rPr lang="en-US" altLang="en-US" sz="2400" dirty="0">
                <a:ea typeface="ＭＳ Ｐゴシック" pitchFamily="34" charset="-128"/>
              </a:rPr>
              <a:t>Brought on by extreme stress</a:t>
            </a:r>
          </a:p>
          <a:p>
            <a:r>
              <a:rPr lang="en-US" altLang="en-US" sz="2400" dirty="0">
                <a:ea typeface="ＭＳ Ｐゴシック" pitchFamily="34" charset="-128"/>
              </a:rPr>
              <a:t>Difficult to test for</a:t>
            </a:r>
            <a:endParaRPr lang="en-US" sz="2400" dirty="0"/>
          </a:p>
        </p:txBody>
      </p:sp>
    </p:spTree>
    <p:extLst>
      <p:ext uri="{BB962C8B-B14F-4D97-AF65-F5344CB8AC3E}">
        <p14:creationId xmlns:p14="http://schemas.microsoft.com/office/powerpoint/2010/main" val="3709325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6598"/>
            <a:ext cx="8229600" cy="629201"/>
          </a:xfrm>
        </p:spPr>
        <p:txBody>
          <a:bodyPr wrap="square" anchor="ctr">
            <a:noAutofit/>
          </a:bodyPr>
          <a:lstStyle/>
          <a:p>
            <a:r>
              <a:rPr lang="en-US" sz="3600" dirty="0">
                <a:latin typeface="+mj-lt"/>
              </a:rPr>
              <a:t>15.3 Learning Objectives</a:t>
            </a:r>
            <a:endParaRPr lang="en-US" sz="2800" dirty="0">
              <a:latin typeface="+mj-lt"/>
            </a:endParaRPr>
          </a:p>
        </p:txBody>
      </p:sp>
      <p:sp>
        <p:nvSpPr>
          <p:cNvPr id="4" name="Content Placeholder 3"/>
          <p:cNvSpPr>
            <a:spLocks noGrp="1"/>
          </p:cNvSpPr>
          <p:nvPr>
            <p:ph idx="1"/>
          </p:nvPr>
        </p:nvSpPr>
        <p:spPr>
          <a:xfrm>
            <a:off x="457200" y="839259"/>
            <a:ext cx="8229600" cy="4462760"/>
          </a:xfrm>
        </p:spPr>
        <p:txBody>
          <a:bodyPr wrap="square">
            <a:spAutoFit/>
          </a:bodyPr>
          <a:lstStyle/>
          <a:p>
            <a:pPr>
              <a:buSzPct val="100000"/>
              <a:defRPr/>
            </a:pPr>
            <a:r>
              <a:rPr lang="en-US" sz="2400" dirty="0"/>
              <a:t>Know the key terminology related to anxiety, obsessive-compulsive, and depressive disorders.</a:t>
            </a:r>
          </a:p>
          <a:p>
            <a:pPr>
              <a:buSzPct val="100000"/>
              <a:defRPr/>
            </a:pPr>
            <a:r>
              <a:rPr lang="en-US" sz="2400" dirty="0"/>
              <a:t>Understand the different types of anxiety disorders.</a:t>
            </a:r>
          </a:p>
          <a:p>
            <a:pPr>
              <a:buSzPct val="100000"/>
              <a:defRPr/>
            </a:pPr>
            <a:r>
              <a:rPr lang="en-US" sz="2400" dirty="0"/>
              <a:t>Understand how anxiety or depressive disorders can be self-perpetuating.</a:t>
            </a:r>
          </a:p>
          <a:p>
            <a:pPr>
              <a:buSzPct val="100000"/>
              <a:defRPr/>
            </a:pPr>
            <a:r>
              <a:rPr lang="en-US" sz="2400" dirty="0"/>
              <a:t>Apply your knowledge of anxiety, obsessive-compulsive, and depressive disorders</a:t>
            </a:r>
            <a:r>
              <a:rPr lang="en-CA" sz="2400" dirty="0"/>
              <a:t> in order to identify which behavioural symptoms are associated with each disorder</a:t>
            </a:r>
            <a:r>
              <a:rPr lang="en-US" sz="2400" dirty="0"/>
              <a:t>.</a:t>
            </a:r>
          </a:p>
          <a:p>
            <a:pPr>
              <a:buSzPct val="100000"/>
              <a:defRPr/>
            </a:pPr>
            <a:r>
              <a:rPr lang="en-US" sz="2400" dirty="0"/>
              <a:t>Analyze whether maladaptive aspects of specific phobias might arise from perfectly normal, healthy </a:t>
            </a:r>
            <a:r>
              <a:rPr lang="en-US" sz="2400" dirty="0" err="1"/>
              <a:t>behaviours</a:t>
            </a:r>
            <a:r>
              <a:rPr lang="en-US" sz="2400" dirty="0"/>
              <a:t>.</a:t>
            </a:r>
          </a:p>
        </p:txBody>
      </p:sp>
    </p:spTree>
    <p:extLst>
      <p:ext uri="{BB962C8B-B14F-4D97-AF65-F5344CB8AC3E}">
        <p14:creationId xmlns:p14="http://schemas.microsoft.com/office/powerpoint/2010/main" val="36906829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a:xfrm>
            <a:off x="685800" y="0"/>
            <a:ext cx="7772400" cy="425450"/>
          </a:xfrm>
        </p:spPr>
        <p:txBody>
          <a:bodyPr>
            <a:normAutofit fontScale="90000"/>
          </a:bodyPr>
          <a:lstStyle/>
          <a:p>
            <a:r>
              <a:rPr lang="en-CA" altLang="en-US" sz="3200"/>
              <a:t>Psychological Disorders</a:t>
            </a:r>
          </a:p>
        </p:txBody>
      </p:sp>
      <p:sp>
        <p:nvSpPr>
          <p:cNvPr id="2051" name="Slide Number Placeholder 3"/>
          <p:cNvSpPr>
            <a:spLocks noGrp="1"/>
          </p:cNvSpPr>
          <p:nvPr>
            <p:ph type="sldNum" sz="quarter" idx="4294967295"/>
          </p:nvPr>
        </p:nvSpPr>
        <p:spPr>
          <a:xfrm>
            <a:off x="6553200" y="6356350"/>
            <a:ext cx="2133600" cy="365125"/>
          </a:xfrm>
          <a:prstGeom prst="rect">
            <a:avLst/>
          </a:prstGeom>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9809267E-B80A-47BD-A157-BF4810E0CD47}" type="slidenum">
              <a:rPr lang="en-US" altLang="en-US">
                <a:solidFill>
                  <a:srgbClr val="898989"/>
                </a:solidFill>
                <a:latin typeface="Calibri" panose="020F0502020204030204" pitchFamily="34" charset="0"/>
              </a:rPr>
              <a:pPr eaLnBrk="1" hangingPunct="1"/>
              <a:t>4</a:t>
            </a:fld>
            <a:endParaRPr lang="en-US" altLang="en-US">
              <a:solidFill>
                <a:srgbClr val="898989"/>
              </a:solidFill>
              <a:latin typeface="Calibri" panose="020F0502020204030204" pitchFamily="34" charset="0"/>
            </a:endParaRPr>
          </a:p>
        </p:txBody>
      </p:sp>
      <p:pic>
        <p:nvPicPr>
          <p:cNvPr id="6148" name="Picture 5" descr="C:\Users\ToddD\Desktop\Why worry.JP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346075" y="520700"/>
            <a:ext cx="8451850" cy="6337300"/>
          </a:xfrm>
          <a:noFill/>
        </p:spPr>
      </p:pic>
    </p:spTree>
    <p:extLst>
      <p:ext uri="{BB962C8B-B14F-4D97-AF65-F5344CB8AC3E}">
        <p14:creationId xmlns:p14="http://schemas.microsoft.com/office/powerpoint/2010/main" val="2974309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201"/>
            <a:ext cx="8229600" cy="622208"/>
          </a:xfrm>
        </p:spPr>
        <p:txBody>
          <a:bodyPr anchor="ctr"/>
          <a:lstStyle/>
          <a:p>
            <a:r>
              <a:rPr lang="en-US" altLang="en-US" dirty="0"/>
              <a:t>Anxiety Disorders</a:t>
            </a:r>
            <a:endParaRPr lang="en-US" dirty="0"/>
          </a:p>
        </p:txBody>
      </p:sp>
      <p:sp>
        <p:nvSpPr>
          <p:cNvPr id="3" name="Content Placeholder 2"/>
          <p:cNvSpPr>
            <a:spLocks noGrp="1"/>
          </p:cNvSpPr>
          <p:nvPr>
            <p:ph idx="1"/>
          </p:nvPr>
        </p:nvSpPr>
        <p:spPr>
          <a:xfrm>
            <a:off x="457200" y="838200"/>
            <a:ext cx="8229600" cy="1981200"/>
          </a:xfrm>
        </p:spPr>
        <p:txBody>
          <a:bodyPr/>
          <a:lstStyle/>
          <a:p>
            <a:pPr>
              <a:buFontTx/>
              <a:buNone/>
            </a:pPr>
            <a:r>
              <a:rPr lang="en-US" altLang="en-US" sz="2400" b="1" dirty="0">
                <a:ea typeface="ＭＳ Ｐゴシック" pitchFamily="34" charset="-128"/>
              </a:rPr>
              <a:t>Anxiety disorders (p. 583)</a:t>
            </a:r>
          </a:p>
          <a:p>
            <a:r>
              <a:rPr lang="en-US" altLang="en-US" sz="2400" dirty="0">
                <a:ea typeface="ＭＳ Ｐゴシック" pitchFamily="34" charset="-128"/>
              </a:rPr>
              <a:t>Normal stress </a:t>
            </a:r>
          </a:p>
          <a:p>
            <a:pPr lvl="1"/>
            <a:r>
              <a:rPr lang="en-US" altLang="en-US" sz="2400" dirty="0">
                <a:ea typeface="ＭＳ Ｐゴシック" pitchFamily="34" charset="-128"/>
              </a:rPr>
              <a:t>Fight-or-flight response</a:t>
            </a:r>
          </a:p>
          <a:p>
            <a:r>
              <a:rPr lang="en-US" altLang="en-US" sz="2400" dirty="0">
                <a:ea typeface="ＭＳ Ｐゴシック" pitchFamily="34" charset="-128"/>
              </a:rPr>
              <a:t>Maladaptive responses</a:t>
            </a:r>
            <a:endParaRPr lang="en-US" sz="2400" dirty="0"/>
          </a:p>
        </p:txBody>
      </p:sp>
    </p:spTree>
    <p:extLst>
      <p:ext uri="{BB962C8B-B14F-4D97-AF65-F5344CB8AC3E}">
        <p14:creationId xmlns:p14="http://schemas.microsoft.com/office/powerpoint/2010/main" val="23677699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52"/>
            <a:ext cx="8229600" cy="651500"/>
          </a:xfrm>
        </p:spPr>
        <p:txBody>
          <a:bodyPr anchor="ctr"/>
          <a:lstStyle/>
          <a:p>
            <a:r>
              <a:rPr lang="en-US" altLang="en-US" sz="3600" dirty="0">
                <a:latin typeface="+mj-lt"/>
              </a:rPr>
              <a:t>Varieties of Anxiety Disorders</a:t>
            </a:r>
            <a:endParaRPr lang="en-US" sz="3600" dirty="0">
              <a:latin typeface="+mj-lt"/>
            </a:endParaRPr>
          </a:p>
        </p:txBody>
      </p:sp>
      <p:sp>
        <p:nvSpPr>
          <p:cNvPr id="3" name="Content Placeholder 2"/>
          <p:cNvSpPr>
            <a:spLocks noGrp="1"/>
          </p:cNvSpPr>
          <p:nvPr>
            <p:ph idx="1"/>
          </p:nvPr>
        </p:nvSpPr>
        <p:spPr>
          <a:xfrm>
            <a:off x="457200" y="838201"/>
            <a:ext cx="8229600" cy="1600200"/>
          </a:xfrm>
        </p:spPr>
        <p:txBody>
          <a:bodyPr/>
          <a:lstStyle/>
          <a:p>
            <a:pPr>
              <a:buFontTx/>
              <a:buNone/>
            </a:pPr>
            <a:r>
              <a:rPr lang="en-US" altLang="en-US" sz="2400" b="1" dirty="0">
                <a:ea typeface="ＭＳ Ｐゴシック" pitchFamily="34" charset="-128"/>
              </a:rPr>
              <a:t>Generalized anxiety disorder (GAD) (p. 583)</a:t>
            </a:r>
          </a:p>
          <a:p>
            <a:r>
              <a:rPr lang="en-US" altLang="en-US" sz="2400" dirty="0">
                <a:ea typeface="ＭＳ Ｐゴシック" pitchFamily="34" charset="-128"/>
              </a:rPr>
              <a:t>Trouble identifying cause of stress</a:t>
            </a:r>
          </a:p>
          <a:p>
            <a:pPr>
              <a:spcAft>
                <a:spcPts val="1800"/>
              </a:spcAft>
            </a:pPr>
            <a:r>
              <a:rPr lang="en-US" altLang="en-US" sz="2400" dirty="0">
                <a:ea typeface="ＭＳ Ｐゴシック" pitchFamily="34" charset="-128"/>
              </a:rPr>
              <a:t>Major life changes</a:t>
            </a:r>
          </a:p>
        </p:txBody>
      </p:sp>
      <p:sp>
        <p:nvSpPr>
          <p:cNvPr id="4" name="Content Placeholder 3"/>
          <p:cNvSpPr>
            <a:spLocks noGrp="1"/>
          </p:cNvSpPr>
          <p:nvPr>
            <p:ph idx="13"/>
          </p:nvPr>
        </p:nvSpPr>
        <p:spPr>
          <a:xfrm>
            <a:off x="457200" y="2571750"/>
            <a:ext cx="8229600" cy="990599"/>
          </a:xfrm>
        </p:spPr>
        <p:txBody>
          <a:bodyPr/>
          <a:lstStyle/>
          <a:p>
            <a:pPr>
              <a:buFontTx/>
              <a:buNone/>
            </a:pPr>
            <a:r>
              <a:rPr lang="en-US" altLang="en-US" sz="2400" b="1" dirty="0">
                <a:ea typeface="ＭＳ Ｐゴシック" pitchFamily="34" charset="-128"/>
              </a:rPr>
              <a:t>Panic disorder (p. 584)</a:t>
            </a:r>
          </a:p>
          <a:p>
            <a:pPr>
              <a:spcAft>
                <a:spcPts val="1800"/>
              </a:spcAft>
            </a:pPr>
            <a:r>
              <a:rPr lang="en-US" altLang="en-US" sz="2400" dirty="0">
                <a:ea typeface="ＭＳ Ｐゴシック" pitchFamily="34" charset="-128"/>
              </a:rPr>
              <a:t>Panic attacks (p. 584)</a:t>
            </a:r>
          </a:p>
        </p:txBody>
      </p:sp>
      <p:sp>
        <p:nvSpPr>
          <p:cNvPr id="5" name="Content Placeholder 4"/>
          <p:cNvSpPr>
            <a:spLocks noGrp="1"/>
          </p:cNvSpPr>
          <p:nvPr>
            <p:ph sz="quarter" idx="14"/>
          </p:nvPr>
        </p:nvSpPr>
        <p:spPr>
          <a:xfrm>
            <a:off x="457200" y="3810000"/>
            <a:ext cx="8229600" cy="990600"/>
          </a:xfrm>
        </p:spPr>
        <p:txBody>
          <a:bodyPr/>
          <a:lstStyle/>
          <a:p>
            <a:pPr>
              <a:buFontTx/>
              <a:buNone/>
            </a:pPr>
            <a:r>
              <a:rPr lang="en-US" altLang="en-US" sz="2400" b="1" dirty="0">
                <a:ea typeface="ＭＳ Ｐゴシック" pitchFamily="34" charset="-128"/>
              </a:rPr>
              <a:t>Agoraphobia (p. 584)</a:t>
            </a:r>
          </a:p>
          <a:p>
            <a:r>
              <a:rPr lang="en-US" altLang="en-US" sz="2400" dirty="0">
                <a:ea typeface="ＭＳ Ｐゴシック" pitchFamily="34" charset="-128"/>
              </a:rPr>
              <a:t>Avoid public settings</a:t>
            </a:r>
            <a:endParaRPr lang="en-IN" sz="2400" dirty="0"/>
          </a:p>
        </p:txBody>
      </p:sp>
    </p:spTree>
    <p:extLst>
      <p:ext uri="{BB962C8B-B14F-4D97-AF65-F5344CB8AC3E}">
        <p14:creationId xmlns:p14="http://schemas.microsoft.com/office/powerpoint/2010/main" val="16210412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0479"/>
            <a:ext cx="8229600" cy="560963"/>
          </a:xfrm>
        </p:spPr>
        <p:txBody>
          <a:bodyPr anchor="ctr" anchorCtr="0">
            <a:noAutofit/>
          </a:bodyPr>
          <a:lstStyle/>
          <a:p>
            <a:r>
              <a:rPr lang="en-US" altLang="en-US" dirty="0">
                <a:latin typeface="+mj-lt"/>
              </a:rPr>
              <a:t>The Vicious Cycle of Anxiety Disorders</a:t>
            </a:r>
            <a:endParaRPr lang="en-US" dirty="0">
              <a:latin typeface="+mj-lt"/>
            </a:endParaRPr>
          </a:p>
        </p:txBody>
      </p:sp>
      <p:sp>
        <p:nvSpPr>
          <p:cNvPr id="3" name="Content Placeholder 2"/>
          <p:cNvSpPr>
            <a:spLocks noGrp="1"/>
          </p:cNvSpPr>
          <p:nvPr>
            <p:ph idx="1"/>
          </p:nvPr>
        </p:nvSpPr>
        <p:spPr>
          <a:xfrm>
            <a:off x="457200" y="787075"/>
            <a:ext cx="8229600" cy="293580"/>
          </a:xfrm>
        </p:spPr>
        <p:txBody>
          <a:bodyPr>
            <a:noAutofit/>
          </a:bodyPr>
          <a:lstStyle/>
          <a:p>
            <a:pPr marL="0" indent="0">
              <a:buNone/>
            </a:pPr>
            <a:r>
              <a:rPr lang="en-IN" sz="1800" b="1" dirty="0"/>
              <a:t>Table 15.2 </a:t>
            </a:r>
            <a:r>
              <a:rPr lang="en-IN" sz="1800" dirty="0"/>
              <a:t>Five Main Types of Phobias</a:t>
            </a:r>
          </a:p>
        </p:txBody>
      </p:sp>
      <p:sp>
        <p:nvSpPr>
          <p:cNvPr id="4" name="Content Placeholder 3"/>
          <p:cNvSpPr>
            <a:spLocks noGrp="1"/>
          </p:cNvSpPr>
          <p:nvPr>
            <p:ph idx="13"/>
          </p:nvPr>
        </p:nvSpPr>
        <p:spPr>
          <a:xfrm>
            <a:off x="447675" y="1180923"/>
            <a:ext cx="8229600" cy="1723549"/>
          </a:xfrm>
        </p:spPr>
        <p:txBody>
          <a:bodyPr>
            <a:noAutofit/>
          </a:bodyPr>
          <a:lstStyle/>
          <a:p>
            <a:pPr marL="0" indent="0">
              <a:buNone/>
            </a:pPr>
            <a:r>
              <a:rPr lang="en-IN" dirty="0"/>
              <a:t>Clinical researchers have identified five main categories of specific phobias. Most studies report that approximately 5% of the population is currently experiencing one or more of the natural environment, situational, animal, or blood/injection/injury phobias. Approximately 40–60% of the population has experienced one of these phobias at one time in their lives. The prevalence of “other types” of phobias is lower, with approximately 1% of the population currently experiencing this phobia and 10% having experienced at some point in their lives.</a:t>
            </a:r>
          </a:p>
        </p:txBody>
      </p:sp>
      <p:graphicFrame>
        <p:nvGraphicFramePr>
          <p:cNvPr id="7" name="Table 6"/>
          <p:cNvGraphicFramePr>
            <a:graphicFrameLocks noGrp="1"/>
          </p:cNvGraphicFramePr>
          <p:nvPr>
            <p:extLst/>
          </p:nvPr>
        </p:nvGraphicFramePr>
        <p:xfrm>
          <a:off x="609600" y="3017521"/>
          <a:ext cx="8077200" cy="2316480"/>
        </p:xfrm>
        <a:graphic>
          <a:graphicData uri="http://schemas.openxmlformats.org/drawingml/2006/table">
            <a:tbl>
              <a:tblPr firstRow="1" bandRow="1">
                <a:tableStyleId>{3B4B98B0-60AC-42C2-AFA5-B58CD77FA1E5}</a:tableStyleId>
              </a:tblPr>
              <a:tblGrid>
                <a:gridCol w="2895600">
                  <a:extLst>
                    <a:ext uri="{9D8B030D-6E8A-4147-A177-3AD203B41FA5}">
                      <a16:colId xmlns:a16="http://schemas.microsoft.com/office/drawing/2014/main" val="20000"/>
                    </a:ext>
                  </a:extLst>
                </a:gridCol>
                <a:gridCol w="5181600">
                  <a:extLst>
                    <a:ext uri="{9D8B030D-6E8A-4147-A177-3AD203B41FA5}">
                      <a16:colId xmlns:a16="http://schemas.microsoft.com/office/drawing/2014/main" val="20001"/>
                    </a:ext>
                  </a:extLst>
                </a:gridCol>
              </a:tblGrid>
              <a:tr h="503088">
                <a:tc>
                  <a:txBody>
                    <a:bodyPr/>
                    <a:lstStyle/>
                    <a:p>
                      <a:r>
                        <a:rPr lang="en-IN" sz="1600" dirty="0">
                          <a:solidFill>
                            <a:schemeClr val="bg1"/>
                          </a:solidFill>
                        </a:rPr>
                        <a:t>Type of Phobia</a:t>
                      </a:r>
                    </a:p>
                  </a:txBody>
                  <a:tcPr>
                    <a:lnL>
                      <a:noFill/>
                    </a:lnL>
                    <a:lnR>
                      <a:noFill/>
                    </a:lnR>
                    <a:lnT w="12700" cmpd="sng">
                      <a:noFill/>
                    </a:lnT>
                    <a:lnB w="12700" cmpd="sng">
                      <a:noFill/>
                    </a:lnB>
                    <a:lnTlToBr w="12700" cmpd="sng">
                      <a:noFill/>
                      <a:prstDash val="solid"/>
                    </a:lnTlToBr>
                    <a:lnBlToTr w="12700" cmpd="sng">
                      <a:noFill/>
                      <a:prstDash val="solid"/>
                    </a:lnBlToTr>
                    <a:solidFill>
                      <a:srgbClr val="007FA3"/>
                    </a:solidFill>
                  </a:tcPr>
                </a:tc>
                <a:tc>
                  <a:txBody>
                    <a:bodyPr/>
                    <a:lstStyle/>
                    <a:p>
                      <a:r>
                        <a:rPr lang="en-IN" sz="1600" dirty="0">
                          <a:solidFill>
                            <a:schemeClr val="bg1"/>
                          </a:solidFill>
                        </a:rPr>
                        <a:t>Examples</a:t>
                      </a:r>
                    </a:p>
                  </a:txBody>
                  <a:tcPr>
                    <a:lnL>
                      <a:noFill/>
                    </a:lnL>
                    <a:lnR>
                      <a:noFill/>
                    </a:lnR>
                    <a:lnT w="12700" cmpd="sng">
                      <a:noFill/>
                    </a:lnT>
                    <a:lnB w="12700" cmpd="sng">
                      <a:noFill/>
                    </a:lnB>
                    <a:lnTlToBr w="12700" cmpd="sng">
                      <a:noFill/>
                      <a:prstDash val="solid"/>
                    </a:lnTlToBr>
                    <a:lnBlToTr w="12700" cmpd="sng">
                      <a:noFill/>
                      <a:prstDash val="solid"/>
                    </a:lnBlToTr>
                    <a:solidFill>
                      <a:srgbClr val="007FA3"/>
                    </a:solidFill>
                  </a:tcPr>
                </a:tc>
                <a:extLst>
                  <a:ext uri="{0D108BD9-81ED-4DB2-BD59-A6C34878D82A}">
                    <a16:rowId xmlns:a16="http://schemas.microsoft.com/office/drawing/2014/main" val="10000"/>
                  </a:ext>
                </a:extLst>
              </a:tr>
              <a:tr h="335112">
                <a:tc>
                  <a:txBody>
                    <a:bodyPr/>
                    <a:lstStyle/>
                    <a:p>
                      <a:r>
                        <a:rPr lang="en-IN" sz="1600" dirty="0"/>
                        <a:t>Natural environment type</a:t>
                      </a:r>
                    </a:p>
                  </a:txBody>
                  <a:tcPr>
                    <a:lnL>
                      <a:noFill/>
                    </a:lnL>
                    <a:lnR>
                      <a:noFill/>
                    </a:lnR>
                    <a:lnT w="12700" cmpd="sng">
                      <a:noFill/>
                    </a:lnT>
                    <a:lnB>
                      <a:noFill/>
                    </a:lnB>
                    <a:lnTlToBr w="12700" cmpd="sng">
                      <a:noFill/>
                      <a:prstDash val="solid"/>
                    </a:lnTlToBr>
                    <a:lnBlToTr w="12700" cmpd="sng">
                      <a:noFill/>
                      <a:prstDash val="solid"/>
                    </a:lnBlToTr>
                    <a:solidFill>
                      <a:srgbClr val="D4EAE4"/>
                    </a:solidFill>
                  </a:tcPr>
                </a:tc>
                <a:tc>
                  <a:txBody>
                    <a:bodyPr/>
                    <a:lstStyle/>
                    <a:p>
                      <a:r>
                        <a:rPr lang="en-IN" sz="1600" b="0" i="0" u="none" strike="noStrike" kern="1200" baseline="0" dirty="0">
                          <a:solidFill>
                            <a:schemeClr val="tx1"/>
                          </a:solidFill>
                          <a:latin typeface="+mn-lt"/>
                          <a:ea typeface="+mn-ea"/>
                          <a:cs typeface="+mn-cs"/>
                        </a:rPr>
                        <a:t>Heights, thunderstorms, large bodies of water</a:t>
                      </a:r>
                      <a:endParaRPr lang="en-IN" sz="1600" dirty="0"/>
                    </a:p>
                  </a:txBody>
                  <a:tcPr>
                    <a:lnL>
                      <a:noFill/>
                    </a:lnL>
                    <a:lnR>
                      <a:noFill/>
                    </a:lnR>
                    <a:lnT w="12700" cmpd="sng">
                      <a:noFill/>
                    </a:lnT>
                    <a:lnB>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01"/>
                  </a:ext>
                </a:extLst>
              </a:tr>
              <a:tr h="380832">
                <a:tc>
                  <a:txBody>
                    <a:bodyPr/>
                    <a:lstStyle/>
                    <a:p>
                      <a:r>
                        <a:rPr lang="en-IN" sz="1600" b="0" i="0" u="none" strike="noStrike" kern="1200" baseline="0" dirty="0">
                          <a:solidFill>
                            <a:schemeClr val="tx1"/>
                          </a:solidFill>
                          <a:latin typeface="+mn-lt"/>
                          <a:ea typeface="+mn-ea"/>
                          <a:cs typeface="+mn-cs"/>
                        </a:rPr>
                        <a:t>Situational type</a:t>
                      </a:r>
                      <a:endParaRPr lang="en-IN" sz="1600" dirty="0"/>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tc>
                  <a:txBody>
                    <a:bodyPr/>
                    <a:lstStyle/>
                    <a:p>
                      <a:r>
                        <a:rPr lang="en-IN" sz="1600" b="0" i="0" u="none" strike="noStrike" kern="1200" baseline="0" dirty="0">
                          <a:solidFill>
                            <a:schemeClr val="tx1"/>
                          </a:solidFill>
                          <a:latin typeface="+mn-lt"/>
                          <a:ea typeface="+mn-ea"/>
                          <a:cs typeface="+mn-cs"/>
                        </a:rPr>
                        <a:t>Closed spaces (e.g., elevators), crowds</a:t>
                      </a:r>
                      <a:endParaRPr lang="en-IN" sz="1600" dirty="0"/>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02"/>
                  </a:ext>
                </a:extLst>
              </a:tr>
              <a:tr h="381000">
                <a:tc>
                  <a:txBody>
                    <a:bodyPr/>
                    <a:lstStyle/>
                    <a:p>
                      <a:r>
                        <a:rPr lang="en-IN" sz="1600" b="0" i="0" u="none" strike="noStrike" kern="1200" baseline="0" dirty="0">
                          <a:solidFill>
                            <a:schemeClr val="tx1"/>
                          </a:solidFill>
                          <a:latin typeface="+mn-lt"/>
                          <a:ea typeface="+mn-ea"/>
                          <a:cs typeface="+mn-cs"/>
                        </a:rPr>
                        <a:t>Animal type</a:t>
                      </a:r>
                      <a:endParaRPr lang="en-IN" sz="1600" dirty="0"/>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tc>
                  <a:txBody>
                    <a:bodyPr/>
                    <a:lstStyle/>
                    <a:p>
                      <a:r>
                        <a:rPr lang="en-IN" sz="1600" b="0" i="0" u="none" strike="noStrike" kern="1200" baseline="0" dirty="0">
                          <a:solidFill>
                            <a:schemeClr val="tx1"/>
                          </a:solidFill>
                          <a:latin typeface="+mn-lt"/>
                          <a:ea typeface="+mn-ea"/>
                          <a:cs typeface="+mn-cs"/>
                        </a:rPr>
                        <a:t>Spiders, snakes, mice</a:t>
                      </a:r>
                      <a:endParaRPr lang="en-IN" sz="1600" dirty="0"/>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03"/>
                  </a:ext>
                </a:extLst>
              </a:tr>
              <a:tr h="381000">
                <a:tc>
                  <a:txBody>
                    <a:bodyPr/>
                    <a:lstStyle/>
                    <a:p>
                      <a:r>
                        <a:rPr lang="en-IN" sz="1600" b="0" i="0" u="none" strike="noStrike" kern="1200" baseline="0" dirty="0">
                          <a:solidFill>
                            <a:schemeClr val="tx1"/>
                          </a:solidFill>
                          <a:latin typeface="+mn-lt"/>
                          <a:ea typeface="+mn-ea"/>
                          <a:cs typeface="+mn-cs"/>
                        </a:rPr>
                        <a:t>Blood/injection/injury type</a:t>
                      </a:r>
                      <a:endParaRPr lang="en-IN" sz="1600" dirty="0"/>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tc>
                  <a:txBody>
                    <a:bodyPr/>
                    <a:lstStyle/>
                    <a:p>
                      <a:r>
                        <a:rPr lang="en-IN" sz="1600" b="0" i="0" u="none" strike="noStrike" kern="1200" baseline="0" dirty="0">
                          <a:solidFill>
                            <a:schemeClr val="tx1"/>
                          </a:solidFill>
                          <a:latin typeface="+mn-lt"/>
                          <a:ea typeface="+mn-ea"/>
                          <a:cs typeface="+mn-cs"/>
                        </a:rPr>
                        <a:t>Seeing blood or broken bones, seeing needles</a:t>
                      </a:r>
                      <a:endParaRPr lang="en-IN" sz="1600" dirty="0"/>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04"/>
                  </a:ext>
                </a:extLst>
              </a:tr>
              <a:tr h="304800">
                <a:tc>
                  <a:txBody>
                    <a:bodyPr/>
                    <a:lstStyle/>
                    <a:p>
                      <a:r>
                        <a:rPr lang="en-IN" sz="1600" b="0" i="0" u="none" strike="noStrike" kern="1200" baseline="0" dirty="0">
                          <a:solidFill>
                            <a:schemeClr val="tx1"/>
                          </a:solidFill>
                          <a:latin typeface="+mn-lt"/>
                          <a:ea typeface="+mn-ea"/>
                          <a:cs typeface="+mn-cs"/>
                        </a:rPr>
                        <a:t>Other type</a:t>
                      </a:r>
                      <a:endParaRPr lang="en-IN" sz="1600" dirty="0"/>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tc>
                  <a:txBody>
                    <a:bodyPr/>
                    <a:lstStyle/>
                    <a:p>
                      <a:r>
                        <a:rPr lang="en-IN" sz="1600" b="0" i="0" u="none" strike="noStrike" kern="1200" baseline="0" dirty="0">
                          <a:solidFill>
                            <a:schemeClr val="tx1"/>
                          </a:solidFill>
                          <a:latin typeface="+mn-lt"/>
                          <a:ea typeface="+mn-ea"/>
                          <a:cs typeface="+mn-cs"/>
                        </a:rPr>
                        <a:t>Fear of vomiting or choking</a:t>
                      </a:r>
                      <a:endParaRPr lang="en-IN" sz="1600" dirty="0"/>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05"/>
                  </a:ext>
                </a:extLst>
              </a:tr>
            </a:tbl>
          </a:graphicData>
        </a:graphic>
      </p:graphicFrame>
      <p:sp>
        <p:nvSpPr>
          <p:cNvPr id="5" name="Content Placeholder 4"/>
          <p:cNvSpPr>
            <a:spLocks noGrp="1"/>
          </p:cNvSpPr>
          <p:nvPr>
            <p:ph sz="quarter" idx="14"/>
          </p:nvPr>
        </p:nvSpPr>
        <p:spPr>
          <a:xfrm>
            <a:off x="457200" y="5893713"/>
            <a:ext cx="8153400" cy="430887"/>
          </a:xfrm>
        </p:spPr>
        <p:txBody>
          <a:bodyPr>
            <a:noAutofit/>
          </a:bodyPr>
          <a:lstStyle/>
          <a:p>
            <a:pPr marL="0" indent="0">
              <a:buNone/>
            </a:pPr>
            <a:r>
              <a:rPr lang="en-IN" sz="1400" b="1" dirty="0"/>
              <a:t>Source: </a:t>
            </a:r>
            <a:r>
              <a:rPr lang="en-IN" sz="1400" dirty="0"/>
              <a:t>Information is derived from the Centre for Addictions and Mental Health (</a:t>
            </a:r>
            <a:r>
              <a:rPr lang="en-IN" sz="1400" spc="-200" dirty="0"/>
              <a:t>C A M </a:t>
            </a:r>
            <a:r>
              <a:rPr lang="en-IN" sz="1400" dirty="0"/>
              <a:t>H) (2019). Retrieved from </a:t>
            </a:r>
            <a:r>
              <a:rPr lang="en-IN" sz="1400" dirty="0">
                <a:hlinkClick r:id="rId3" tooltip="https://www.camh.ca/en/health-info/ mental-illness-and-addiction-index/phobias"/>
              </a:rPr>
              <a:t>https://www.camh.ca/en/health-info/ mental-illness-and-addiction-index/phobias</a:t>
            </a:r>
            <a:r>
              <a:rPr lang="en-IN" sz="1400" dirty="0"/>
              <a:t>.</a:t>
            </a:r>
          </a:p>
        </p:txBody>
      </p:sp>
    </p:spTree>
    <p:extLst>
      <p:ext uri="{BB962C8B-B14F-4D97-AF65-F5344CB8AC3E}">
        <p14:creationId xmlns:p14="http://schemas.microsoft.com/office/powerpoint/2010/main" val="27036888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6374"/>
            <a:ext cx="8229600" cy="1176922"/>
          </a:xfrm>
        </p:spPr>
        <p:txBody>
          <a:bodyPr anchor="ctr" anchorCtr="0"/>
          <a:lstStyle/>
          <a:p>
            <a:r>
              <a:rPr lang="en-US" altLang="en-US" dirty="0">
                <a:latin typeface="+mj-lt"/>
              </a:rPr>
              <a:t>Working the Scientific Literacy Model: Specific Phobias </a:t>
            </a:r>
            <a:r>
              <a:rPr lang="en-US" altLang="en-US" sz="2600" dirty="0">
                <a:latin typeface="+mj-lt"/>
              </a:rPr>
              <a:t>(1 of 3)</a:t>
            </a:r>
            <a:endParaRPr lang="en-US" sz="2600" dirty="0">
              <a:latin typeface="+mj-lt"/>
            </a:endParaRPr>
          </a:p>
        </p:txBody>
      </p:sp>
      <p:sp>
        <p:nvSpPr>
          <p:cNvPr id="4" name="Content Placeholder 3"/>
          <p:cNvSpPr>
            <a:spLocks noGrp="1"/>
          </p:cNvSpPr>
          <p:nvPr>
            <p:ph idx="1"/>
          </p:nvPr>
        </p:nvSpPr>
        <p:spPr>
          <a:xfrm>
            <a:off x="457200" y="1317175"/>
            <a:ext cx="8229600" cy="246221"/>
          </a:xfrm>
        </p:spPr>
        <p:txBody>
          <a:bodyPr>
            <a:noAutofit/>
          </a:bodyPr>
          <a:lstStyle/>
          <a:p>
            <a:pPr marL="0" indent="0">
              <a:buNone/>
            </a:pPr>
            <a:r>
              <a:rPr lang="en-US" altLang="en-US" b="1" dirty="0">
                <a:ea typeface="ＭＳ Ｐゴシック" pitchFamily="34" charset="-128"/>
              </a:rPr>
              <a:t>What do we know about specific phobias?</a:t>
            </a:r>
            <a:endParaRPr lang="en-US" dirty="0"/>
          </a:p>
        </p:txBody>
      </p:sp>
      <p:sp>
        <p:nvSpPr>
          <p:cNvPr id="5" name="Text Placeholder 4"/>
          <p:cNvSpPr>
            <a:spLocks noGrp="1"/>
          </p:cNvSpPr>
          <p:nvPr>
            <p:ph idx="13"/>
          </p:nvPr>
        </p:nvSpPr>
        <p:spPr>
          <a:xfrm>
            <a:off x="447675" y="1600200"/>
            <a:ext cx="8229600" cy="492443"/>
          </a:xfrm>
        </p:spPr>
        <p:txBody>
          <a:bodyPr>
            <a:noAutofit/>
          </a:bodyPr>
          <a:lstStyle/>
          <a:p>
            <a:pPr marL="0" indent="0">
              <a:buNone/>
            </a:pPr>
            <a:r>
              <a:rPr lang="en-US" b="1" dirty="0">
                <a:ea typeface="+mj-ea"/>
                <a:cs typeface="Times New Roman" panose="02020603050405020304" pitchFamily="18" charset="0"/>
              </a:rPr>
              <a:t>Table 15.3 </a:t>
            </a:r>
            <a:r>
              <a:rPr lang="en-IN" dirty="0">
                <a:ea typeface="+mj-ea"/>
                <a:cs typeface="Times New Roman" panose="02020603050405020304" pitchFamily="18" charset="0"/>
              </a:rPr>
              <a:t>Prevalence of Symptoms in a Survey of 293 Individuals with Obsessive–Compulsive Disorder</a:t>
            </a:r>
            <a:endParaRPr lang="en-US" dirty="0">
              <a:ea typeface="+mj-ea"/>
              <a:cs typeface="Times New Roman" panose="02020603050405020304" pitchFamily="18" charset="0"/>
            </a:endParaRPr>
          </a:p>
        </p:txBody>
      </p:sp>
      <p:graphicFrame>
        <p:nvGraphicFramePr>
          <p:cNvPr id="6" name="Table 5">
            <a:extLst>
              <a:ext uri="{FF2B5EF4-FFF2-40B4-BE49-F238E27FC236}">
                <a16:creationId xmlns:a16="http://schemas.microsoft.com/office/drawing/2014/main" id="{DF1F20D8-DDC8-4D6A-9249-2F463919A5C1}"/>
              </a:ext>
            </a:extLst>
          </p:cNvPr>
          <p:cNvGraphicFramePr>
            <a:graphicFrameLocks noGrp="1"/>
          </p:cNvGraphicFramePr>
          <p:nvPr>
            <p:extLst/>
          </p:nvPr>
        </p:nvGraphicFramePr>
        <p:xfrm>
          <a:off x="457200" y="2174100"/>
          <a:ext cx="8229600" cy="3445146"/>
        </p:xfrm>
        <a:graphic>
          <a:graphicData uri="http://schemas.openxmlformats.org/drawingml/2006/table">
            <a:tbl>
              <a:tblPr firstRow="1" bandRow="1">
                <a:tableStyleId>{3B4B98B0-60AC-42C2-AFA5-B58CD77FA1E5}</a:tableStyleId>
              </a:tblPr>
              <a:tblGrid>
                <a:gridCol w="3733800">
                  <a:extLst>
                    <a:ext uri="{9D8B030D-6E8A-4147-A177-3AD203B41FA5}">
                      <a16:colId xmlns:a16="http://schemas.microsoft.com/office/drawing/2014/main" val="20000"/>
                    </a:ext>
                  </a:extLst>
                </a:gridCol>
                <a:gridCol w="4495800">
                  <a:extLst>
                    <a:ext uri="{9D8B030D-6E8A-4147-A177-3AD203B41FA5}">
                      <a16:colId xmlns:a16="http://schemas.microsoft.com/office/drawing/2014/main" val="20001"/>
                    </a:ext>
                  </a:extLst>
                </a:gridCol>
              </a:tblGrid>
              <a:tr h="562577">
                <a:tc>
                  <a:txBody>
                    <a:bodyPr/>
                    <a:lstStyle/>
                    <a:p>
                      <a:r>
                        <a:rPr lang="en-IN" sz="1500" dirty="0">
                          <a:solidFill>
                            <a:schemeClr val="bg1"/>
                          </a:solidFill>
                        </a:rPr>
                        <a:t>Percentage of Sample Experiencing Obsession</a:t>
                      </a:r>
                    </a:p>
                  </a:txBody>
                  <a:tcPr marT="41564" marB="41564">
                    <a:lnL>
                      <a:noFill/>
                    </a:lnL>
                    <a:lnR>
                      <a:noFill/>
                    </a:lnR>
                    <a:lnT w="12700" cmpd="sng">
                      <a:noFill/>
                    </a:lnT>
                    <a:lnB w="12700" cmpd="sng">
                      <a:noFill/>
                    </a:lnB>
                    <a:lnTlToBr w="12700" cmpd="sng">
                      <a:noFill/>
                      <a:prstDash val="solid"/>
                    </a:lnTlToBr>
                    <a:lnBlToTr w="12700" cmpd="sng">
                      <a:noFill/>
                      <a:prstDash val="solid"/>
                    </a:lnBlToTr>
                    <a:solidFill>
                      <a:srgbClr val="007FA3"/>
                    </a:solidFill>
                  </a:tcPr>
                </a:tc>
                <a:tc>
                  <a:txBody>
                    <a:bodyPr/>
                    <a:lstStyle/>
                    <a:p>
                      <a:r>
                        <a:rPr lang="en-IN" sz="1500" dirty="0">
                          <a:solidFill>
                            <a:schemeClr val="bg1"/>
                          </a:solidFill>
                        </a:rPr>
                        <a:t>Specific Types of Obsessions</a:t>
                      </a:r>
                    </a:p>
                  </a:txBody>
                  <a:tcPr marT="41564" marB="41564">
                    <a:lnL>
                      <a:noFill/>
                    </a:lnL>
                    <a:lnR>
                      <a:noFill/>
                    </a:lnR>
                    <a:lnT w="12700" cmpd="sng">
                      <a:noFill/>
                    </a:lnT>
                    <a:lnB w="12700" cmpd="sng">
                      <a:noFill/>
                    </a:lnB>
                    <a:lnTlToBr w="12700" cmpd="sng">
                      <a:noFill/>
                      <a:prstDash val="solid"/>
                    </a:lnTlToBr>
                    <a:lnBlToTr w="12700" cmpd="sng">
                      <a:noFill/>
                      <a:prstDash val="solid"/>
                    </a:lnBlToTr>
                    <a:solidFill>
                      <a:srgbClr val="007FA3"/>
                    </a:solidFill>
                  </a:tcPr>
                </a:tc>
                <a:extLst>
                  <a:ext uri="{0D108BD9-81ED-4DB2-BD59-A6C34878D82A}">
                    <a16:rowId xmlns:a16="http://schemas.microsoft.com/office/drawing/2014/main" val="10000"/>
                  </a:ext>
                </a:extLst>
              </a:tr>
              <a:tr h="322852">
                <a:tc>
                  <a:txBody>
                    <a:bodyPr/>
                    <a:lstStyle/>
                    <a:p>
                      <a:r>
                        <a:rPr lang="en-IN" sz="1500" dirty="0"/>
                        <a:t>58%</a:t>
                      </a:r>
                    </a:p>
                  </a:txBody>
                  <a:tcPr marT="41564" marB="41564">
                    <a:lnL>
                      <a:noFill/>
                    </a:lnL>
                    <a:lnR>
                      <a:noFill/>
                    </a:lnR>
                    <a:lnT w="12700" cmpd="sng">
                      <a:noFill/>
                    </a:lnT>
                    <a:lnB>
                      <a:noFill/>
                    </a:lnB>
                    <a:lnTlToBr w="12700" cmpd="sng">
                      <a:noFill/>
                      <a:prstDash val="solid"/>
                    </a:lnTlToBr>
                    <a:lnBlToTr w="12700" cmpd="sng">
                      <a:noFill/>
                      <a:prstDash val="solid"/>
                    </a:lnBlToTr>
                    <a:solidFill>
                      <a:srgbClr val="D4EAE4"/>
                    </a:solidFill>
                  </a:tcPr>
                </a:tc>
                <a:tc>
                  <a:txBody>
                    <a:bodyPr/>
                    <a:lstStyle/>
                    <a:p>
                      <a:r>
                        <a:rPr lang="en-IN" sz="1500" b="0" i="0" u="none" strike="noStrike" kern="1200" baseline="0" dirty="0">
                          <a:solidFill>
                            <a:schemeClr val="tx1"/>
                          </a:solidFill>
                          <a:latin typeface="+mn-lt"/>
                          <a:ea typeface="+mn-ea"/>
                          <a:cs typeface="+mn-cs"/>
                        </a:rPr>
                        <a:t>A fear of being contaminated</a:t>
                      </a:r>
                      <a:endParaRPr lang="en-IN" sz="1500" dirty="0"/>
                    </a:p>
                  </a:txBody>
                  <a:tcPr marT="41564" marB="41564">
                    <a:lnL>
                      <a:noFill/>
                    </a:lnL>
                    <a:lnR>
                      <a:noFill/>
                    </a:lnR>
                    <a:lnT w="12700" cmpd="sng">
                      <a:noFill/>
                    </a:lnT>
                    <a:lnB>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01"/>
                  </a:ext>
                </a:extLst>
              </a:tr>
              <a:tr h="342760">
                <a:tc>
                  <a:txBody>
                    <a:bodyPr/>
                    <a:lstStyle/>
                    <a:p>
                      <a:r>
                        <a:rPr lang="en-IN" sz="1500" b="0" i="0" u="none" strike="noStrike" kern="1200" baseline="0" dirty="0">
                          <a:solidFill>
                            <a:schemeClr val="tx1"/>
                          </a:solidFill>
                          <a:latin typeface="+mn-lt"/>
                          <a:ea typeface="+mn-ea"/>
                          <a:cs typeface="+mn-cs"/>
                        </a:rPr>
                        <a:t>56%</a:t>
                      </a:r>
                      <a:endParaRPr lang="en-IN" sz="1500" dirty="0"/>
                    </a:p>
                  </a:txBody>
                  <a:tcPr marT="41564" marB="41564">
                    <a:lnL>
                      <a:noFill/>
                    </a:lnL>
                    <a:lnR>
                      <a:noFill/>
                    </a:lnR>
                    <a:lnT>
                      <a:noFill/>
                    </a:lnT>
                    <a:lnB w="12700" cmpd="sng">
                      <a:noFill/>
                    </a:lnB>
                    <a:lnTlToBr w="12700" cmpd="sng">
                      <a:noFill/>
                      <a:prstDash val="solid"/>
                    </a:lnTlToBr>
                    <a:lnBlToTr w="12700" cmpd="sng">
                      <a:noFill/>
                      <a:prstDash val="solid"/>
                    </a:lnBlToTr>
                    <a:solidFill>
                      <a:srgbClr val="D4EAE4"/>
                    </a:solidFill>
                  </a:tcPr>
                </a:tc>
                <a:tc>
                  <a:txBody>
                    <a:bodyPr/>
                    <a:lstStyle/>
                    <a:p>
                      <a:r>
                        <a:rPr lang="en-IN" sz="1500" b="0" i="0" u="none" strike="noStrike" kern="1200" baseline="0" dirty="0">
                          <a:solidFill>
                            <a:schemeClr val="tx1"/>
                          </a:solidFill>
                          <a:latin typeface="+mn-lt"/>
                          <a:ea typeface="+mn-ea"/>
                          <a:cs typeface="+mn-cs"/>
                        </a:rPr>
                        <a:t>Persistent doubting</a:t>
                      </a:r>
                      <a:endParaRPr lang="en-IN" sz="1500" dirty="0"/>
                    </a:p>
                  </a:txBody>
                  <a:tcPr marT="41564" marB="41564">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02"/>
                  </a:ext>
                </a:extLst>
              </a:tr>
              <a:tr h="342912">
                <a:tc>
                  <a:txBody>
                    <a:bodyPr/>
                    <a:lstStyle/>
                    <a:p>
                      <a:r>
                        <a:rPr lang="en-IN" sz="1500" b="0" i="0" u="none" strike="noStrike" kern="1200" baseline="0" dirty="0">
                          <a:solidFill>
                            <a:schemeClr val="tx1"/>
                          </a:solidFill>
                          <a:latin typeface="+mn-lt"/>
                          <a:ea typeface="+mn-ea"/>
                          <a:cs typeface="+mn-cs"/>
                        </a:rPr>
                        <a:t>48%</a:t>
                      </a:r>
                      <a:endParaRPr lang="en-IN" sz="1500" dirty="0"/>
                    </a:p>
                  </a:txBody>
                  <a:tcPr marT="41564" marB="41564">
                    <a:lnL>
                      <a:noFill/>
                    </a:lnL>
                    <a:lnR>
                      <a:noFill/>
                    </a:lnR>
                    <a:lnT>
                      <a:noFill/>
                    </a:lnT>
                    <a:lnB w="12700" cmpd="sng">
                      <a:noFill/>
                    </a:lnB>
                    <a:lnTlToBr w="12700" cmpd="sng">
                      <a:noFill/>
                      <a:prstDash val="solid"/>
                    </a:lnTlToBr>
                    <a:lnBlToTr w="12700" cmpd="sng">
                      <a:noFill/>
                      <a:prstDash val="solid"/>
                    </a:lnBlToTr>
                    <a:solidFill>
                      <a:srgbClr val="D4EAE4"/>
                    </a:solidFill>
                  </a:tcPr>
                </a:tc>
                <a:tc>
                  <a:txBody>
                    <a:bodyPr/>
                    <a:lstStyle/>
                    <a:p>
                      <a:r>
                        <a:rPr lang="en-IN" sz="1500" b="0" i="0" u="none" strike="noStrike" kern="1200" baseline="0" dirty="0">
                          <a:solidFill>
                            <a:schemeClr val="tx1"/>
                          </a:solidFill>
                          <a:latin typeface="+mn-lt"/>
                          <a:ea typeface="+mn-ea"/>
                          <a:cs typeface="+mn-cs"/>
                        </a:rPr>
                        <a:t>Need to arrange things in a symmetrical pattern</a:t>
                      </a:r>
                      <a:endParaRPr lang="en-IN" sz="1500" dirty="0"/>
                    </a:p>
                  </a:txBody>
                  <a:tcPr marT="41564" marB="41564">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03"/>
                  </a:ext>
                </a:extLst>
              </a:tr>
              <a:tr h="342912">
                <a:tc>
                  <a:txBody>
                    <a:bodyPr/>
                    <a:lstStyle/>
                    <a:p>
                      <a:r>
                        <a:rPr lang="en-IN" sz="1500" b="0" i="0" u="none" strike="noStrike" kern="1200" baseline="0" dirty="0">
                          <a:solidFill>
                            <a:schemeClr val="tx1"/>
                          </a:solidFill>
                          <a:latin typeface="+mn-lt"/>
                          <a:ea typeface="+mn-ea"/>
                          <a:cs typeface="+mn-cs"/>
                        </a:rPr>
                        <a:t>45%</a:t>
                      </a:r>
                      <a:endParaRPr lang="en-IN" sz="1500" dirty="0"/>
                    </a:p>
                  </a:txBody>
                  <a:tcPr marT="41564" marB="41564">
                    <a:lnL>
                      <a:noFill/>
                    </a:lnL>
                    <a:lnR>
                      <a:noFill/>
                    </a:lnR>
                    <a:lnT>
                      <a:noFill/>
                    </a:lnT>
                    <a:lnB w="12700" cmpd="sng">
                      <a:noFill/>
                    </a:lnB>
                    <a:lnTlToBr w="12700" cmpd="sng">
                      <a:noFill/>
                      <a:prstDash val="solid"/>
                    </a:lnTlToBr>
                    <a:lnBlToTr w="12700" cmpd="sng">
                      <a:noFill/>
                      <a:prstDash val="solid"/>
                    </a:lnBlToTr>
                    <a:solidFill>
                      <a:srgbClr val="D4EAE4"/>
                    </a:solidFill>
                  </a:tcPr>
                </a:tc>
                <a:tc>
                  <a:txBody>
                    <a:bodyPr/>
                    <a:lstStyle/>
                    <a:p>
                      <a:r>
                        <a:rPr lang="en-IN" sz="1500" b="0" i="0" u="none" strike="noStrike" kern="1200" baseline="0" dirty="0">
                          <a:solidFill>
                            <a:schemeClr val="tx1"/>
                          </a:solidFill>
                          <a:latin typeface="+mn-lt"/>
                          <a:ea typeface="+mn-ea"/>
                          <a:cs typeface="+mn-cs"/>
                        </a:rPr>
                        <a:t>Aggressive thoughts</a:t>
                      </a:r>
                      <a:endParaRPr lang="en-IN" sz="1500" dirty="0"/>
                    </a:p>
                  </a:txBody>
                  <a:tcPr marT="41564" marB="41564">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04"/>
                  </a:ext>
                </a:extLst>
              </a:tr>
              <a:tr h="562577">
                <a:tc>
                  <a:txBody>
                    <a:bodyPr/>
                    <a:lstStyle/>
                    <a:p>
                      <a:r>
                        <a:rPr lang="en-IN" sz="1500" b="1" i="0" u="none" strike="noStrike" kern="1200" baseline="0" dirty="0">
                          <a:solidFill>
                            <a:schemeClr val="tx1"/>
                          </a:solidFill>
                          <a:latin typeface="+mn-lt"/>
                          <a:ea typeface="+mn-ea"/>
                          <a:cs typeface="+mn-cs"/>
                        </a:rPr>
                        <a:t>Percentage of Sample Experiencing Compulsion</a:t>
                      </a:r>
                      <a:endParaRPr lang="en-IN" sz="1500" b="1" dirty="0"/>
                    </a:p>
                  </a:txBody>
                  <a:tcPr marT="41564" marB="41564">
                    <a:lnL>
                      <a:noFill/>
                    </a:lnL>
                    <a:lnR>
                      <a:noFill/>
                    </a:lnR>
                    <a:lnT>
                      <a:noFill/>
                    </a:lnT>
                    <a:lnB w="12700" cmpd="sng">
                      <a:noFill/>
                    </a:lnB>
                    <a:lnTlToBr w="12700" cmpd="sng">
                      <a:noFill/>
                      <a:prstDash val="solid"/>
                    </a:lnTlToBr>
                    <a:lnBlToTr w="12700" cmpd="sng">
                      <a:noFill/>
                      <a:prstDash val="solid"/>
                    </a:lnBlToTr>
                    <a:solidFill>
                      <a:srgbClr val="D4EAE4"/>
                    </a:solidFill>
                  </a:tcPr>
                </a:tc>
                <a:tc>
                  <a:txBody>
                    <a:bodyPr/>
                    <a:lstStyle/>
                    <a:p>
                      <a:r>
                        <a:rPr lang="en-IN" sz="1500" b="1" i="0" u="none" strike="noStrike" kern="1200" baseline="0" dirty="0">
                          <a:solidFill>
                            <a:schemeClr val="tx1"/>
                          </a:solidFill>
                          <a:latin typeface="+mn-lt"/>
                          <a:ea typeface="+mn-ea"/>
                          <a:cs typeface="+mn-cs"/>
                        </a:rPr>
                        <a:t>Specific Types of Obsessions</a:t>
                      </a:r>
                      <a:endParaRPr lang="en-IN" sz="1500" b="1" dirty="0"/>
                    </a:p>
                  </a:txBody>
                  <a:tcPr marT="41564" marB="41564">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05"/>
                  </a:ext>
                </a:extLst>
              </a:tr>
              <a:tr h="322852">
                <a:tc>
                  <a:txBody>
                    <a:bodyPr/>
                    <a:lstStyle/>
                    <a:p>
                      <a:r>
                        <a:rPr lang="en-IN" sz="1500" b="0" dirty="0"/>
                        <a:t>69%</a:t>
                      </a:r>
                    </a:p>
                  </a:txBody>
                  <a:tcPr marT="41564" marB="41564">
                    <a:lnL>
                      <a:noFill/>
                    </a:lnL>
                    <a:lnR>
                      <a:noFill/>
                    </a:lnR>
                    <a:lnT>
                      <a:noFill/>
                    </a:lnT>
                    <a:lnB w="12700" cmpd="sng">
                      <a:noFill/>
                    </a:lnB>
                    <a:lnTlToBr w="12700" cmpd="sng">
                      <a:noFill/>
                      <a:prstDash val="solid"/>
                    </a:lnTlToBr>
                    <a:lnBlToTr w="12700" cmpd="sng">
                      <a:noFill/>
                      <a:prstDash val="solid"/>
                    </a:lnBlToTr>
                    <a:solidFill>
                      <a:srgbClr val="D4EAE4"/>
                    </a:solidFill>
                  </a:tcPr>
                </a:tc>
                <a:tc>
                  <a:txBody>
                    <a:bodyPr/>
                    <a:lstStyle/>
                    <a:p>
                      <a:r>
                        <a:rPr lang="en-IN" sz="1500" b="0" dirty="0"/>
                        <a:t>Checking</a:t>
                      </a:r>
                    </a:p>
                  </a:txBody>
                  <a:tcPr marT="41564" marB="41564">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3786518997"/>
                  </a:ext>
                </a:extLst>
              </a:tr>
              <a:tr h="322852">
                <a:tc>
                  <a:txBody>
                    <a:bodyPr/>
                    <a:lstStyle/>
                    <a:p>
                      <a:r>
                        <a:rPr lang="en-IN" sz="1500" b="0" dirty="0"/>
                        <a:t>60%</a:t>
                      </a:r>
                    </a:p>
                  </a:txBody>
                  <a:tcPr marT="41564" marB="41564">
                    <a:lnL>
                      <a:noFill/>
                    </a:lnL>
                    <a:lnR>
                      <a:noFill/>
                    </a:lnR>
                    <a:lnT>
                      <a:noFill/>
                    </a:lnT>
                    <a:lnB w="12700" cmpd="sng">
                      <a:noFill/>
                    </a:lnB>
                    <a:lnTlToBr w="12700" cmpd="sng">
                      <a:noFill/>
                      <a:prstDash val="solid"/>
                    </a:lnTlToBr>
                    <a:lnBlToTr w="12700" cmpd="sng">
                      <a:noFill/>
                      <a:prstDash val="solid"/>
                    </a:lnBlToTr>
                    <a:solidFill>
                      <a:srgbClr val="D4EAE4"/>
                    </a:solidFill>
                  </a:tcPr>
                </a:tc>
                <a:tc>
                  <a:txBody>
                    <a:bodyPr/>
                    <a:lstStyle/>
                    <a:p>
                      <a:r>
                        <a:rPr lang="en-IN" sz="1500" b="0" dirty="0"/>
                        <a:t>Cleaning</a:t>
                      </a:r>
                    </a:p>
                  </a:txBody>
                  <a:tcPr marT="41564" marB="41564">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914326426"/>
                  </a:ext>
                </a:extLst>
              </a:tr>
              <a:tr h="322852">
                <a:tc>
                  <a:txBody>
                    <a:bodyPr/>
                    <a:lstStyle/>
                    <a:p>
                      <a:r>
                        <a:rPr lang="en-IN" sz="1500" b="0" dirty="0"/>
                        <a:t>56%</a:t>
                      </a:r>
                    </a:p>
                  </a:txBody>
                  <a:tcPr marT="41564" marB="41564">
                    <a:lnL>
                      <a:noFill/>
                    </a:lnL>
                    <a:lnR>
                      <a:noFill/>
                    </a:lnR>
                    <a:lnT>
                      <a:noFill/>
                    </a:lnT>
                    <a:lnB w="12700" cmpd="sng">
                      <a:noFill/>
                    </a:lnB>
                    <a:lnTlToBr w="12700" cmpd="sng">
                      <a:noFill/>
                      <a:prstDash val="solid"/>
                    </a:lnTlToBr>
                    <a:lnBlToTr w="12700" cmpd="sng">
                      <a:noFill/>
                      <a:prstDash val="solid"/>
                    </a:lnBlToTr>
                    <a:solidFill>
                      <a:srgbClr val="D4EAE4"/>
                    </a:solidFill>
                  </a:tcPr>
                </a:tc>
                <a:tc>
                  <a:txBody>
                    <a:bodyPr/>
                    <a:lstStyle/>
                    <a:p>
                      <a:r>
                        <a:rPr lang="en-IN" sz="1500" b="0" dirty="0"/>
                        <a:t>Repeating actions</a:t>
                      </a:r>
                    </a:p>
                  </a:txBody>
                  <a:tcPr marT="41564" marB="41564">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859658037"/>
                  </a:ext>
                </a:extLst>
              </a:tr>
            </a:tbl>
          </a:graphicData>
        </a:graphic>
      </p:graphicFrame>
      <p:sp>
        <p:nvSpPr>
          <p:cNvPr id="8" name="Content Placeholder 7">
            <a:extLst>
              <a:ext uri="{FF2B5EF4-FFF2-40B4-BE49-F238E27FC236}">
                <a16:creationId xmlns:a16="http://schemas.microsoft.com/office/drawing/2014/main" id="{EBFB23BF-F08D-497B-AD0D-05DEB6CF0297}"/>
              </a:ext>
            </a:extLst>
          </p:cNvPr>
          <p:cNvSpPr>
            <a:spLocks noGrp="1"/>
          </p:cNvSpPr>
          <p:nvPr>
            <p:ph sz="quarter" idx="15"/>
          </p:nvPr>
        </p:nvSpPr>
        <p:spPr>
          <a:xfrm>
            <a:off x="457200" y="5703125"/>
            <a:ext cx="8153400" cy="646331"/>
          </a:xfrm>
        </p:spPr>
        <p:txBody>
          <a:bodyPr>
            <a:noAutofit/>
          </a:bodyPr>
          <a:lstStyle/>
          <a:p>
            <a:pPr marL="0" indent="0">
              <a:buNone/>
            </a:pPr>
            <a:r>
              <a:rPr lang="en-IN" sz="1400" b="1" dirty="0"/>
              <a:t>Source: </a:t>
            </a:r>
            <a:r>
              <a:rPr lang="en-IN" sz="1400" dirty="0"/>
              <a:t>Based on Pinto, A., </a:t>
            </a:r>
            <a:r>
              <a:rPr lang="en-IN" sz="1400" dirty="0" err="1"/>
              <a:t>Mancebo</a:t>
            </a:r>
            <a:r>
              <a:rPr lang="en-IN" sz="1400" dirty="0"/>
              <a:t>, M., Eisen, J., Pagano, M., &amp; Rasmussen, S. (2006). The Brown longitudinal obsessive–compulsive study: Clinical features and symptoms of the sample at intake. </a:t>
            </a:r>
            <a:r>
              <a:rPr lang="en-IN" sz="1400" i="1" dirty="0"/>
              <a:t>Journal of Clinical Psychiatry, 67</a:t>
            </a:r>
            <a:r>
              <a:rPr lang="en-IN" sz="1400" dirty="0"/>
              <a:t>, 703–711.</a:t>
            </a:r>
            <a:endParaRPr lang="en-US" sz="1400" dirty="0"/>
          </a:p>
        </p:txBody>
      </p:sp>
    </p:spTree>
    <p:extLst>
      <p:ext uri="{BB962C8B-B14F-4D97-AF65-F5344CB8AC3E}">
        <p14:creationId xmlns:p14="http://schemas.microsoft.com/office/powerpoint/2010/main" val="224392575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6501"/>
            <a:ext cx="8229600" cy="1149235"/>
          </a:xfrm>
        </p:spPr>
        <p:txBody>
          <a:bodyPr anchor="ctr"/>
          <a:lstStyle/>
          <a:p>
            <a:r>
              <a:rPr lang="en-IN" altLang="en-US" dirty="0">
                <a:latin typeface="+mj-lt"/>
              </a:rPr>
              <a:t>Working the Scientific Literacy Model: Specific Phobias </a:t>
            </a:r>
            <a:r>
              <a:rPr lang="en-IN" altLang="en-US" sz="2600" dirty="0">
                <a:latin typeface="+mj-lt"/>
              </a:rPr>
              <a:t>(2 of 3)</a:t>
            </a:r>
            <a:endParaRPr lang="en-US" sz="2600" dirty="0">
              <a:latin typeface="+mj-lt"/>
            </a:endParaRPr>
          </a:p>
        </p:txBody>
      </p:sp>
      <p:sp>
        <p:nvSpPr>
          <p:cNvPr id="3" name="Content Placeholder 2"/>
          <p:cNvSpPr>
            <a:spLocks noGrp="1"/>
          </p:cNvSpPr>
          <p:nvPr>
            <p:ph idx="1"/>
          </p:nvPr>
        </p:nvSpPr>
        <p:spPr>
          <a:xfrm>
            <a:off x="457200" y="1215737"/>
            <a:ext cx="8229600" cy="536864"/>
          </a:xfrm>
        </p:spPr>
        <p:txBody>
          <a:bodyPr>
            <a:noAutofit/>
          </a:bodyPr>
          <a:lstStyle/>
          <a:p>
            <a:pPr marL="0" indent="0">
              <a:buNone/>
            </a:pPr>
            <a:r>
              <a:rPr lang="en-IN" sz="2000" b="1" dirty="0"/>
              <a:t>How can science explain why some people are more likely to develop specific phobias?</a:t>
            </a:r>
          </a:p>
        </p:txBody>
      </p:sp>
      <p:sp>
        <p:nvSpPr>
          <p:cNvPr id="20" name="Content Placeholder 19">
            <a:extLst>
              <a:ext uri="{FF2B5EF4-FFF2-40B4-BE49-F238E27FC236}">
                <a16:creationId xmlns:a16="http://schemas.microsoft.com/office/drawing/2014/main" id="{4CBDF095-B1EC-4582-8EC8-61FF761387BC}"/>
              </a:ext>
            </a:extLst>
          </p:cNvPr>
          <p:cNvSpPr>
            <a:spLocks noGrp="1"/>
          </p:cNvSpPr>
          <p:nvPr>
            <p:ph idx="13"/>
          </p:nvPr>
        </p:nvSpPr>
        <p:spPr>
          <a:xfrm>
            <a:off x="457200" y="1901535"/>
            <a:ext cx="8220074" cy="439789"/>
          </a:xfrm>
        </p:spPr>
        <p:txBody>
          <a:bodyPr>
            <a:noAutofit/>
          </a:bodyPr>
          <a:lstStyle/>
          <a:p>
            <a:pPr marL="0" indent="0">
              <a:buNone/>
            </a:pPr>
            <a:r>
              <a:rPr lang="en-IN" sz="1800" b="1" dirty="0"/>
              <a:t>Figure 15.7 </a:t>
            </a:r>
            <a:r>
              <a:rPr lang="en-IN" sz="1800" dirty="0"/>
              <a:t>Anxiety Levels Are Inherited in an Animal Model</a:t>
            </a:r>
          </a:p>
        </p:txBody>
      </p:sp>
      <p:sp>
        <p:nvSpPr>
          <p:cNvPr id="21" name="Content Placeholder 20">
            <a:extLst>
              <a:ext uri="{FF2B5EF4-FFF2-40B4-BE49-F238E27FC236}">
                <a16:creationId xmlns:a16="http://schemas.microsoft.com/office/drawing/2014/main" id="{DF16C10F-20CC-4FA4-85EB-5CB8C16677F8}"/>
              </a:ext>
            </a:extLst>
          </p:cNvPr>
          <p:cNvSpPr>
            <a:spLocks noGrp="1"/>
          </p:cNvSpPr>
          <p:nvPr>
            <p:ph sz="quarter" idx="14"/>
          </p:nvPr>
        </p:nvSpPr>
        <p:spPr>
          <a:xfrm>
            <a:off x="152400" y="2341324"/>
            <a:ext cx="8839200" cy="1849676"/>
          </a:xfrm>
        </p:spPr>
        <p:txBody>
          <a:bodyPr>
            <a:noAutofit/>
          </a:bodyPr>
          <a:lstStyle/>
          <a:p>
            <a:pPr marL="0" indent="0">
              <a:buNone/>
            </a:pPr>
            <a:r>
              <a:rPr lang="en-IN" dirty="0"/>
              <a:t>Over the course of just a few generations, mice from the highly fearful genetic strain show increasingly strong fear responses as indicated by the height of the red bars. The blue bars represent the responses of a typical genetic strain of mice (i.e., the control group).</a:t>
            </a:r>
          </a:p>
        </p:txBody>
      </p:sp>
      <p:pic>
        <p:nvPicPr>
          <p:cNvPr id="26" name="Picture Placeholder 25" descr="A bar graph details anxiety levels inherited in animal model based on four different generations of mice.&#10;Long description is available in notes, press F6">
            <a:extLst>
              <a:ext uri="{FF2B5EF4-FFF2-40B4-BE49-F238E27FC236}">
                <a16:creationId xmlns:a16="http://schemas.microsoft.com/office/drawing/2014/main" id="{40F2CA95-3964-495F-881A-CF244BD1684B}"/>
              </a:ext>
            </a:extLst>
          </p:cNvPr>
          <p:cNvPicPr>
            <a:picLocks noGrp="1" noChangeAspect="1"/>
          </p:cNvPicPr>
          <p:nvPr>
            <p:ph type="pic" sz="quarter" idx="15"/>
          </p:nvPr>
        </p:nvPicPr>
        <p:blipFill>
          <a:blip r:embed="rId3" cstate="print">
            <a:extLst>
              <a:ext uri="{28A0092B-C50C-407E-A947-70E740481C1C}">
                <a14:useLocalDpi xmlns:a14="http://schemas.microsoft.com/office/drawing/2010/main" val="0"/>
              </a:ext>
            </a:extLst>
          </a:blip>
          <a:stretch>
            <a:fillRect/>
          </a:stretch>
        </p:blipFill>
        <p:spPr>
          <a:xfrm>
            <a:off x="1143000" y="3810000"/>
            <a:ext cx="6869624" cy="3048000"/>
          </a:xfrm>
        </p:spPr>
      </p:pic>
      <p:sp>
        <p:nvSpPr>
          <p:cNvPr id="23" name="Content Placeholder 22">
            <a:extLst>
              <a:ext uri="{FF2B5EF4-FFF2-40B4-BE49-F238E27FC236}">
                <a16:creationId xmlns:a16="http://schemas.microsoft.com/office/drawing/2014/main" id="{99E302CC-0054-4A32-A088-546BEB4CED83}"/>
              </a:ext>
            </a:extLst>
          </p:cNvPr>
          <p:cNvSpPr>
            <a:spLocks noGrp="1"/>
          </p:cNvSpPr>
          <p:nvPr>
            <p:ph sz="quarter" idx="16"/>
          </p:nvPr>
        </p:nvSpPr>
        <p:spPr>
          <a:xfrm>
            <a:off x="8641080" y="5638799"/>
            <a:ext cx="45719" cy="51345"/>
          </a:xfrm>
        </p:spPr>
        <p:txBody>
          <a:bodyPr wrap="square">
            <a:spAutoFit/>
          </a:bodyPr>
          <a:lstStyle/>
          <a:p>
            <a:pPr marL="0" indent="0">
              <a:buNone/>
            </a:pPr>
            <a:endParaRPr lang="en-IN" sz="1400" dirty="0"/>
          </a:p>
        </p:txBody>
      </p:sp>
    </p:spTree>
    <p:extLst>
      <p:ext uri="{BB962C8B-B14F-4D97-AF65-F5344CB8AC3E}">
        <p14:creationId xmlns:p14="http://schemas.microsoft.com/office/powerpoint/2010/main" val="227553805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426"/>
            <a:ext cx="8229600" cy="1260974"/>
          </a:xfrm>
        </p:spPr>
        <p:txBody>
          <a:bodyPr anchor="ctr"/>
          <a:lstStyle/>
          <a:p>
            <a:r>
              <a:rPr lang="en-US" altLang="en-US" sz="3600" dirty="0">
                <a:latin typeface="+mj-lt"/>
              </a:rPr>
              <a:t>Working the Scientific Literacy Model: Specific Phobias </a:t>
            </a:r>
            <a:r>
              <a:rPr lang="en-US" altLang="en-US" sz="2800" dirty="0">
                <a:latin typeface="+mj-lt"/>
              </a:rPr>
              <a:t>(3 of 3)</a:t>
            </a:r>
            <a:endParaRPr lang="en-US" sz="2800" dirty="0">
              <a:latin typeface="+mj-lt"/>
            </a:endParaRPr>
          </a:p>
        </p:txBody>
      </p:sp>
      <p:sp>
        <p:nvSpPr>
          <p:cNvPr id="3" name="Content Placeholder 2"/>
          <p:cNvSpPr>
            <a:spLocks noGrp="1"/>
          </p:cNvSpPr>
          <p:nvPr>
            <p:ph idx="1"/>
          </p:nvPr>
        </p:nvSpPr>
        <p:spPr>
          <a:xfrm>
            <a:off x="457200" y="1371600"/>
            <a:ext cx="8229600" cy="1524000"/>
          </a:xfrm>
        </p:spPr>
        <p:txBody>
          <a:bodyPr/>
          <a:lstStyle/>
          <a:p>
            <a:pPr>
              <a:buFontTx/>
              <a:buNone/>
            </a:pPr>
            <a:r>
              <a:rPr lang="en-US" altLang="en-US" sz="2400" b="1" dirty="0">
                <a:ea typeface="ＭＳ Ｐゴシック" pitchFamily="34" charset="-128"/>
              </a:rPr>
              <a:t>Can we critically evaluate this information?</a:t>
            </a:r>
          </a:p>
          <a:p>
            <a:r>
              <a:rPr lang="en-US" altLang="en-US" sz="2400" dirty="0">
                <a:ea typeface="ＭＳ Ｐゴシック" pitchFamily="34" charset="-128"/>
              </a:rPr>
              <a:t>Humans are not mice</a:t>
            </a:r>
          </a:p>
          <a:p>
            <a:r>
              <a:rPr lang="en-US" altLang="en-US" sz="2400" dirty="0">
                <a:ea typeface="ＭＳ Ｐゴシック" pitchFamily="34" charset="-128"/>
              </a:rPr>
              <a:t>Genetics could only partially explain phobias</a:t>
            </a:r>
          </a:p>
        </p:txBody>
      </p:sp>
      <p:sp>
        <p:nvSpPr>
          <p:cNvPr id="4" name="Content Placeholder 3">
            <a:extLst>
              <a:ext uri="{FF2B5EF4-FFF2-40B4-BE49-F238E27FC236}">
                <a16:creationId xmlns:a16="http://schemas.microsoft.com/office/drawing/2014/main" id="{69A12E78-CDF9-4EC7-83D0-9DB70EA09A1F}"/>
              </a:ext>
            </a:extLst>
          </p:cNvPr>
          <p:cNvSpPr>
            <a:spLocks noGrp="1"/>
          </p:cNvSpPr>
          <p:nvPr>
            <p:ph idx="13"/>
          </p:nvPr>
        </p:nvSpPr>
        <p:spPr>
          <a:xfrm>
            <a:off x="457200" y="3124200"/>
            <a:ext cx="8229600" cy="990600"/>
          </a:xfrm>
        </p:spPr>
        <p:txBody>
          <a:bodyPr/>
          <a:lstStyle/>
          <a:p>
            <a:pPr>
              <a:buFontTx/>
              <a:buNone/>
            </a:pPr>
            <a:r>
              <a:rPr lang="en-US" altLang="en-US" sz="2400" b="1" dirty="0">
                <a:ea typeface="ＭＳ Ｐゴシック" pitchFamily="34" charset="-128"/>
              </a:rPr>
              <a:t>Why is this relevant?</a:t>
            </a:r>
          </a:p>
          <a:p>
            <a:r>
              <a:rPr lang="en-US" altLang="en-US" sz="2400" dirty="0">
                <a:ea typeface="ＭＳ Ｐゴシック" pitchFamily="34" charset="-128"/>
              </a:rPr>
              <a:t>Treatment of phobias</a:t>
            </a:r>
            <a:endParaRPr lang="en-US" sz="2400" dirty="0"/>
          </a:p>
        </p:txBody>
      </p:sp>
    </p:spTree>
    <p:extLst>
      <p:ext uri="{BB962C8B-B14F-4D97-AF65-F5344CB8AC3E}">
        <p14:creationId xmlns:p14="http://schemas.microsoft.com/office/powerpoint/2010/main" val="146052626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661125"/>
          </a:xfrm>
        </p:spPr>
        <p:txBody>
          <a:bodyPr anchor="ctr"/>
          <a:lstStyle/>
          <a:p>
            <a:r>
              <a:rPr lang="en-US" altLang="en-US" dirty="0">
                <a:latin typeface="+mj-lt"/>
              </a:rPr>
              <a:t>Anxiety Disorders </a:t>
            </a:r>
            <a:r>
              <a:rPr lang="en-US" altLang="en-US" sz="2400" dirty="0">
                <a:latin typeface="+mj-lt"/>
              </a:rPr>
              <a:t>(1 of 2)</a:t>
            </a:r>
            <a:endParaRPr lang="en-US" sz="2400" dirty="0">
              <a:latin typeface="+mj-lt"/>
            </a:endParaRPr>
          </a:p>
        </p:txBody>
      </p:sp>
      <p:sp>
        <p:nvSpPr>
          <p:cNvPr id="3" name="Content Placeholder 2"/>
          <p:cNvSpPr>
            <a:spLocks noGrp="1"/>
          </p:cNvSpPr>
          <p:nvPr>
            <p:ph idx="1"/>
          </p:nvPr>
        </p:nvSpPr>
        <p:spPr>
          <a:xfrm>
            <a:off x="457200" y="848625"/>
            <a:ext cx="8229600" cy="990600"/>
          </a:xfrm>
        </p:spPr>
        <p:txBody>
          <a:bodyPr/>
          <a:lstStyle/>
          <a:p>
            <a:pPr>
              <a:buFontTx/>
              <a:buNone/>
            </a:pPr>
            <a:r>
              <a:rPr lang="en-US" altLang="en-US" sz="2400" b="1" dirty="0">
                <a:ea typeface="ＭＳ Ｐゴシック" pitchFamily="34" charset="-128"/>
              </a:rPr>
              <a:t>Social anxiety disorder (p. 586)</a:t>
            </a:r>
          </a:p>
          <a:p>
            <a:pPr>
              <a:spcAft>
                <a:spcPts val="1800"/>
              </a:spcAft>
            </a:pPr>
            <a:r>
              <a:rPr lang="en-US" altLang="en-US" sz="2400" dirty="0">
                <a:ea typeface="ＭＳ Ｐゴシック" pitchFamily="34" charset="-128"/>
              </a:rPr>
              <a:t>Prefer familiar places and routines</a:t>
            </a:r>
          </a:p>
        </p:txBody>
      </p:sp>
      <p:sp>
        <p:nvSpPr>
          <p:cNvPr id="4" name="Content Placeholder 3">
            <a:extLst>
              <a:ext uri="{FF2B5EF4-FFF2-40B4-BE49-F238E27FC236}">
                <a16:creationId xmlns:a16="http://schemas.microsoft.com/office/drawing/2014/main" id="{51DB301F-D457-4F0B-9E15-2807A849621D}"/>
              </a:ext>
            </a:extLst>
          </p:cNvPr>
          <p:cNvSpPr>
            <a:spLocks noGrp="1"/>
          </p:cNvSpPr>
          <p:nvPr>
            <p:ph idx="13"/>
          </p:nvPr>
        </p:nvSpPr>
        <p:spPr>
          <a:xfrm>
            <a:off x="457200" y="1950525"/>
            <a:ext cx="8229600" cy="457200"/>
          </a:xfrm>
        </p:spPr>
        <p:txBody>
          <a:bodyPr/>
          <a:lstStyle/>
          <a:p>
            <a:pPr marL="0" indent="0">
              <a:buNone/>
            </a:pPr>
            <a:r>
              <a:rPr lang="en-US" altLang="en-US" sz="2400" b="1" dirty="0">
                <a:ea typeface="ＭＳ Ｐゴシック" pitchFamily="34" charset="-128"/>
              </a:rPr>
              <a:t>Obsessive-compulsive disorder (</a:t>
            </a:r>
            <a:r>
              <a:rPr lang="en-US" altLang="en-US" sz="2400" b="1" spc="-300" dirty="0">
                <a:ea typeface="ＭＳ Ｐゴシック" pitchFamily="34" charset="-128"/>
              </a:rPr>
              <a:t>O C </a:t>
            </a:r>
            <a:r>
              <a:rPr lang="en-US" altLang="en-US" sz="2400" b="1" dirty="0">
                <a:ea typeface="ＭＳ Ｐゴシック" pitchFamily="34" charset="-128"/>
              </a:rPr>
              <a:t>D) (p. 586)</a:t>
            </a:r>
            <a:endParaRPr lang="en-US" sz="2400" b="1" dirty="0"/>
          </a:p>
        </p:txBody>
      </p:sp>
    </p:spTree>
    <p:extLst>
      <p:ext uri="{BB962C8B-B14F-4D97-AF65-F5344CB8AC3E}">
        <p14:creationId xmlns:p14="http://schemas.microsoft.com/office/powerpoint/2010/main" val="317275378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626838"/>
          </a:xfrm>
        </p:spPr>
        <p:txBody>
          <a:bodyPr anchor="ctr"/>
          <a:lstStyle/>
          <a:p>
            <a:r>
              <a:rPr lang="en-US" altLang="en-US" sz="3600" spc="-450" dirty="0">
                <a:latin typeface="+mj-lt"/>
              </a:rPr>
              <a:t>O C </a:t>
            </a:r>
            <a:r>
              <a:rPr lang="en-US" altLang="en-US" sz="3600" dirty="0">
                <a:latin typeface="+mj-lt"/>
              </a:rPr>
              <a:t>D and the Brain</a:t>
            </a:r>
            <a:endParaRPr lang="en-US" sz="3600" b="0" dirty="0">
              <a:latin typeface="+mj-lt"/>
            </a:endParaRPr>
          </a:p>
        </p:txBody>
      </p:sp>
      <p:sp>
        <p:nvSpPr>
          <p:cNvPr id="24" name="Content Placeholder 23"/>
          <p:cNvSpPr>
            <a:spLocks noGrp="1"/>
          </p:cNvSpPr>
          <p:nvPr>
            <p:ph idx="1"/>
          </p:nvPr>
        </p:nvSpPr>
        <p:spPr>
          <a:xfrm>
            <a:off x="449437" y="533401"/>
            <a:ext cx="4122563" cy="796111"/>
          </a:xfrm>
        </p:spPr>
        <p:txBody>
          <a:bodyPr anchor="ctr"/>
          <a:lstStyle/>
          <a:p>
            <a:pPr marL="0" indent="0">
              <a:buNone/>
            </a:pPr>
            <a:r>
              <a:rPr lang="en-US" sz="2000" b="1" dirty="0"/>
              <a:t>Figure 15.8 </a:t>
            </a:r>
            <a:r>
              <a:rPr lang="en-US" sz="2000" dirty="0"/>
              <a:t>Obsessive–Compulsive Disorder  and the Brain </a:t>
            </a:r>
            <a:endParaRPr lang="en-IN" sz="2000" dirty="0"/>
          </a:p>
        </p:txBody>
      </p:sp>
      <p:sp>
        <p:nvSpPr>
          <p:cNvPr id="25" name="Content Placeholder 24"/>
          <p:cNvSpPr>
            <a:spLocks noGrp="1"/>
          </p:cNvSpPr>
          <p:nvPr>
            <p:ph idx="13"/>
          </p:nvPr>
        </p:nvSpPr>
        <p:spPr>
          <a:xfrm>
            <a:off x="449437" y="1329513"/>
            <a:ext cx="3360563" cy="3690354"/>
          </a:xfrm>
        </p:spPr>
        <p:txBody>
          <a:bodyPr/>
          <a:lstStyle/>
          <a:p>
            <a:pPr marL="0" indent="0">
              <a:buNone/>
            </a:pPr>
            <a:r>
              <a:rPr lang="en-US" sz="1800" spc="-250" dirty="0"/>
              <a:t>O C </a:t>
            </a:r>
            <a:r>
              <a:rPr lang="en-US" sz="1800" dirty="0"/>
              <a:t>D involves impairments in two “loops” in the brain. The orbitofrontal loop consists of the orbitofrontal cortex, basal ganglia, and thalamus. It is related to many </a:t>
            </a:r>
            <a:r>
              <a:rPr lang="en-US" sz="1800" spc="-250" dirty="0"/>
              <a:t>O C </a:t>
            </a:r>
            <a:r>
              <a:rPr lang="en-US" sz="1800" dirty="0"/>
              <a:t>D </a:t>
            </a:r>
            <a:r>
              <a:rPr lang="en-US" sz="1800" dirty="0" err="1"/>
              <a:t>behaviours</a:t>
            </a:r>
            <a:r>
              <a:rPr lang="en-US" sz="1800" dirty="0"/>
              <a:t>. A second neural “loop” or network consists of the dorsolateral prefrontal cortex, anterior cingulate cortex, and visual regions at the back of the brain. Dysfunction of this network is associated with many of the cognitive symptoms that occur in </a:t>
            </a:r>
            <a:r>
              <a:rPr lang="en-US" sz="1800" spc="-250" dirty="0"/>
              <a:t>O C </a:t>
            </a:r>
            <a:r>
              <a:rPr lang="en-US" sz="1800" dirty="0"/>
              <a:t>D, such as problems with working memory and attentional control.</a:t>
            </a:r>
          </a:p>
        </p:txBody>
      </p:sp>
      <p:pic>
        <p:nvPicPr>
          <p:cNvPr id="28" name="Picture Placeholder 27" descr="A diagram shows two vertical intersecting circles detailing OCD and the brain. &#10;Long description is available in notes, press F6"/>
          <p:cNvPicPr>
            <a:picLocks noGrp="1" noChangeAspect="1"/>
          </p:cNvPicPr>
          <p:nvPr>
            <p:ph type="pic" sz="quarter" idx="14"/>
          </p:nvPr>
        </p:nvPicPr>
        <p:blipFill>
          <a:blip r:embed="rId3" cstate="print">
            <a:extLst>
              <a:ext uri="{28A0092B-C50C-407E-A947-70E740481C1C}">
                <a14:useLocalDpi xmlns:a14="http://schemas.microsoft.com/office/drawing/2010/main" val="0"/>
              </a:ext>
            </a:extLst>
          </a:blip>
          <a:stretch>
            <a:fillRect/>
          </a:stretch>
        </p:blipFill>
        <p:spPr>
          <a:xfrm>
            <a:off x="4579764" y="703038"/>
            <a:ext cx="4488036" cy="5545362"/>
          </a:xfrm>
        </p:spPr>
      </p:pic>
      <p:sp>
        <p:nvSpPr>
          <p:cNvPr id="27" name="Content Placeholder 26"/>
          <p:cNvSpPr>
            <a:spLocks noGrp="1"/>
          </p:cNvSpPr>
          <p:nvPr>
            <p:ph sz="quarter" idx="15"/>
          </p:nvPr>
        </p:nvSpPr>
        <p:spPr>
          <a:xfrm>
            <a:off x="1371600" y="6248400"/>
            <a:ext cx="7315200" cy="609600"/>
          </a:xfrm>
        </p:spPr>
        <p:txBody>
          <a:bodyPr/>
          <a:lstStyle/>
          <a:p>
            <a:pPr marL="0" indent="0">
              <a:buNone/>
            </a:pPr>
            <a:r>
              <a:rPr lang="en-IN" sz="1400" b="1" dirty="0"/>
              <a:t>Source: </a:t>
            </a:r>
            <a:r>
              <a:rPr lang="en-IN" sz="1400" dirty="0"/>
              <a:t>Adapted from </a:t>
            </a:r>
            <a:r>
              <a:rPr lang="en-IN" sz="1400" dirty="0" err="1"/>
              <a:t>Nakao</a:t>
            </a:r>
            <a:r>
              <a:rPr lang="en-IN" sz="1400" dirty="0"/>
              <a:t>, T., Okada, K., &amp; </a:t>
            </a:r>
            <a:r>
              <a:rPr lang="en-IN" sz="1400" dirty="0" err="1"/>
              <a:t>Kanba</a:t>
            </a:r>
            <a:r>
              <a:rPr lang="en-IN" sz="1400" dirty="0"/>
              <a:t>, S. (2014). Neurobiological model of obsessive-compulsive disorder: Evidence from recent neuropsychological and neuroimaging findings. Psychiatry and Clinical Neurosciences, 68, 587-605.</a:t>
            </a:r>
          </a:p>
        </p:txBody>
      </p:sp>
    </p:spTree>
    <p:extLst>
      <p:ext uri="{BB962C8B-B14F-4D97-AF65-F5344CB8AC3E}">
        <p14:creationId xmlns:p14="http://schemas.microsoft.com/office/powerpoint/2010/main" val="230611061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9512"/>
            <a:ext cx="8229600" cy="606288"/>
          </a:xfrm>
        </p:spPr>
        <p:txBody>
          <a:bodyPr anchor="ctr"/>
          <a:lstStyle/>
          <a:p>
            <a:r>
              <a:rPr lang="en-US" altLang="en-US" dirty="0"/>
              <a:t>Mood Disorders</a:t>
            </a:r>
            <a:endParaRPr lang="en-US" dirty="0"/>
          </a:p>
        </p:txBody>
      </p:sp>
      <p:sp>
        <p:nvSpPr>
          <p:cNvPr id="3" name="Content Placeholder 2"/>
          <p:cNvSpPr>
            <a:spLocks noGrp="1"/>
          </p:cNvSpPr>
          <p:nvPr>
            <p:ph idx="1"/>
          </p:nvPr>
        </p:nvSpPr>
        <p:spPr>
          <a:xfrm>
            <a:off x="457200" y="831605"/>
            <a:ext cx="8229600" cy="3100978"/>
          </a:xfrm>
        </p:spPr>
        <p:txBody>
          <a:bodyPr/>
          <a:lstStyle/>
          <a:p>
            <a:pPr>
              <a:buFontTx/>
              <a:buNone/>
            </a:pPr>
            <a:r>
              <a:rPr lang="en-US" altLang="en-US" sz="2400" b="1" dirty="0">
                <a:ea typeface="ＭＳ Ｐゴシック" pitchFamily="34" charset="-128"/>
              </a:rPr>
              <a:t>Major depression (p. 587)</a:t>
            </a:r>
          </a:p>
          <a:p>
            <a:r>
              <a:rPr lang="en-US" altLang="en-US" sz="2400" dirty="0">
                <a:ea typeface="ＭＳ Ｐゴシック" pitchFamily="34" charset="-128"/>
              </a:rPr>
              <a:t>Depressed cognition</a:t>
            </a:r>
          </a:p>
          <a:p>
            <a:r>
              <a:rPr lang="en-US" altLang="en-US" sz="2400" dirty="0">
                <a:ea typeface="ＭＳ Ｐゴシック" pitchFamily="34" charset="-128"/>
              </a:rPr>
              <a:t>Lethargic and sleep</a:t>
            </a:r>
          </a:p>
          <a:p>
            <a:pPr lvl="1"/>
            <a:r>
              <a:rPr lang="en-US" altLang="en-US" sz="2400" dirty="0">
                <a:ea typeface="ＭＳ Ｐゴシック" pitchFamily="34" charset="-128"/>
              </a:rPr>
              <a:t>Insomnia</a:t>
            </a:r>
          </a:p>
          <a:p>
            <a:r>
              <a:rPr lang="en-US" altLang="en-US" sz="2400" dirty="0">
                <a:ea typeface="ＭＳ Ｐゴシック" pitchFamily="34" charset="-128"/>
              </a:rPr>
              <a:t>Appetite change</a:t>
            </a:r>
          </a:p>
          <a:p>
            <a:r>
              <a:rPr lang="en-US" altLang="en-US" sz="2400" dirty="0">
                <a:ea typeface="ＭＳ Ｐゴシック" pitchFamily="34" charset="-128"/>
              </a:rPr>
              <a:t>Digestive problems</a:t>
            </a:r>
            <a:endParaRPr lang="en-US" sz="2400" dirty="0"/>
          </a:p>
        </p:txBody>
      </p:sp>
    </p:spTree>
    <p:extLst>
      <p:ext uri="{BB962C8B-B14F-4D97-AF65-F5344CB8AC3E}">
        <p14:creationId xmlns:p14="http://schemas.microsoft.com/office/powerpoint/2010/main" val="42174501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756"/>
            <a:ext cx="8229600" cy="656028"/>
          </a:xfrm>
        </p:spPr>
        <p:txBody>
          <a:bodyPr anchor="ctr"/>
          <a:lstStyle/>
          <a:p>
            <a:r>
              <a:rPr lang="en-US" sz="3600" dirty="0">
                <a:latin typeface="+mj-lt"/>
              </a:rPr>
              <a:t>Cognitive Aspects of Depression</a:t>
            </a:r>
            <a:endParaRPr lang="en-US" sz="3600" b="0" dirty="0">
              <a:latin typeface="+mj-lt"/>
            </a:endParaRPr>
          </a:p>
        </p:txBody>
      </p:sp>
      <p:sp>
        <p:nvSpPr>
          <p:cNvPr id="3" name="Content Placeholder 2"/>
          <p:cNvSpPr>
            <a:spLocks noGrp="1"/>
          </p:cNvSpPr>
          <p:nvPr>
            <p:ph idx="1"/>
          </p:nvPr>
        </p:nvSpPr>
        <p:spPr>
          <a:xfrm>
            <a:off x="457200" y="838200"/>
            <a:ext cx="8229600" cy="838200"/>
          </a:xfrm>
        </p:spPr>
        <p:txBody>
          <a:bodyPr/>
          <a:lstStyle/>
          <a:p>
            <a:pPr marL="0" indent="0">
              <a:buNone/>
            </a:pPr>
            <a:r>
              <a:rPr lang="en-US" sz="2400" b="1" dirty="0"/>
              <a:t>Figure 15.9 </a:t>
            </a:r>
            <a:r>
              <a:rPr lang="en-US" sz="2400" dirty="0"/>
              <a:t>Three Elements of the Depressive Explanatory Style</a:t>
            </a:r>
            <a:endParaRPr lang="en-IN" sz="2400" dirty="0"/>
          </a:p>
        </p:txBody>
      </p:sp>
      <p:sp>
        <p:nvSpPr>
          <p:cNvPr id="4" name="Content Placeholder 3"/>
          <p:cNvSpPr>
            <a:spLocks noGrp="1"/>
          </p:cNvSpPr>
          <p:nvPr>
            <p:ph idx="13"/>
          </p:nvPr>
        </p:nvSpPr>
        <p:spPr>
          <a:xfrm>
            <a:off x="457199" y="1676400"/>
            <a:ext cx="8220831" cy="685800"/>
          </a:xfrm>
        </p:spPr>
        <p:txBody>
          <a:bodyPr/>
          <a:lstStyle/>
          <a:p>
            <a:pPr marL="0" indent="0">
              <a:buNone/>
            </a:pPr>
            <a:r>
              <a:rPr lang="en-US" sz="2200"/>
              <a:t>The three elements of the depressive explanatory style are internalizing, stabilizing, and globalizing.</a:t>
            </a:r>
          </a:p>
        </p:txBody>
      </p:sp>
      <p:pic>
        <p:nvPicPr>
          <p:cNvPr id="7" name="Picture Placeholder 6" descr="A two-part image that shows depiction of a depressed person and three elements of the depressive explanatory style with examples.&#10;Long description is available in notes, press F6"/>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685800" y="2362200"/>
            <a:ext cx="7848600" cy="4038600"/>
          </a:xfrm>
        </p:spPr>
      </p:pic>
    </p:spTree>
    <p:extLst>
      <p:ext uri="{BB962C8B-B14F-4D97-AF65-F5344CB8AC3E}">
        <p14:creationId xmlns:p14="http://schemas.microsoft.com/office/powerpoint/2010/main" val="7677552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a:xfrm>
            <a:off x="685800" y="0"/>
            <a:ext cx="7772400" cy="609600"/>
          </a:xfrm>
        </p:spPr>
        <p:txBody>
          <a:bodyPr/>
          <a:lstStyle/>
          <a:p>
            <a:r>
              <a:rPr lang="en-CA" altLang="en-US"/>
              <a:t>True or False?</a:t>
            </a:r>
          </a:p>
        </p:txBody>
      </p:sp>
      <p:sp>
        <p:nvSpPr>
          <p:cNvPr id="7171" name="Content Placeholder 2"/>
          <p:cNvSpPr>
            <a:spLocks noGrp="1"/>
          </p:cNvSpPr>
          <p:nvPr>
            <p:ph idx="1"/>
          </p:nvPr>
        </p:nvSpPr>
        <p:spPr>
          <a:xfrm>
            <a:off x="332508" y="609600"/>
            <a:ext cx="8430491" cy="5486400"/>
          </a:xfrm>
        </p:spPr>
        <p:txBody>
          <a:bodyPr>
            <a:normAutofit fontScale="92500" lnSpcReduction="10000"/>
          </a:bodyPr>
          <a:lstStyle/>
          <a:p>
            <a:r>
              <a:rPr lang="en-CA" altLang="en-US" sz="2800" b="1" dirty="0"/>
              <a:t>T F </a:t>
            </a:r>
            <a:r>
              <a:rPr lang="en-CA" altLang="en-US" sz="2800" dirty="0"/>
              <a:t>1. In some cultures, depression and schizophrenia are nonexistent.</a:t>
            </a:r>
          </a:p>
          <a:p>
            <a:r>
              <a:rPr lang="en-CA" altLang="en-US" sz="2800" b="1" dirty="0"/>
              <a:t>T F </a:t>
            </a:r>
            <a:r>
              <a:rPr lang="en-CA" altLang="en-US" sz="2800" dirty="0"/>
              <a:t>2. Many people are curious about the cause of mental disorders.</a:t>
            </a:r>
          </a:p>
          <a:p>
            <a:r>
              <a:rPr lang="en-CA" altLang="en-US" sz="2800" b="1" dirty="0"/>
              <a:t>T F </a:t>
            </a:r>
            <a:r>
              <a:rPr lang="en-CA" altLang="en-US" sz="2800" dirty="0"/>
              <a:t>3. About 30 percent of psychologically disordered people are dangerous; that is, they are more likely than other people to commit a crime.</a:t>
            </a:r>
          </a:p>
          <a:p>
            <a:r>
              <a:rPr lang="en-CA" altLang="en-US" sz="2800" b="1" dirty="0"/>
              <a:t>T F </a:t>
            </a:r>
            <a:r>
              <a:rPr lang="en-CA" altLang="en-US" sz="2800" dirty="0"/>
              <a:t>4. Research indicates that in the United States there are more prison inmates with severe mental disorders than there are psychiatric inpatients in all the country’s hospitals.</a:t>
            </a:r>
          </a:p>
          <a:p>
            <a:r>
              <a:rPr lang="en-CA" altLang="en-US" sz="2800" b="1" dirty="0"/>
              <a:t>T F </a:t>
            </a:r>
            <a:r>
              <a:rPr lang="en-CA" altLang="en-US" sz="2800" dirty="0"/>
              <a:t>5. Identical twins who have been raised separately sometimes develop the same phobias.</a:t>
            </a:r>
          </a:p>
        </p:txBody>
      </p:sp>
      <p:sp>
        <p:nvSpPr>
          <p:cNvPr id="8196" name="Slide Number Placeholder 3"/>
          <p:cNvSpPr>
            <a:spLocks noGrp="1"/>
          </p:cNvSpPr>
          <p:nvPr>
            <p:ph type="sldNum" sz="quarter" idx="4294967295"/>
          </p:nvPr>
        </p:nvSpPr>
        <p:spPr>
          <a:xfrm>
            <a:off x="6553200" y="6356350"/>
            <a:ext cx="2133600" cy="365125"/>
          </a:xfrm>
          <a:prstGeom prst="rect">
            <a:avLst/>
          </a:prstGeom>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5D5536B8-2FE8-43F7-B2F3-493B231B17B1}" type="slidenum">
              <a:rPr lang="en-US" altLang="en-US">
                <a:solidFill>
                  <a:srgbClr val="898989"/>
                </a:solidFill>
                <a:latin typeface="Calibri" panose="020F0502020204030204" pitchFamily="34" charset="0"/>
              </a:rPr>
              <a:pPr eaLnBrk="1" hangingPunct="1"/>
              <a:t>5</a:t>
            </a:fld>
            <a:endParaRPr lang="en-US" altLang="en-US">
              <a:solidFill>
                <a:srgbClr val="898989"/>
              </a:solidFill>
              <a:latin typeface="Calibri" panose="020F0502020204030204" pitchFamily="34" charset="0"/>
            </a:endParaRPr>
          </a:p>
        </p:txBody>
      </p:sp>
    </p:spTree>
    <p:extLst>
      <p:ext uri="{BB962C8B-B14F-4D97-AF65-F5344CB8AC3E}">
        <p14:creationId xmlns:p14="http://schemas.microsoft.com/office/powerpoint/2010/main" val="1301336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9694"/>
            <a:ext cx="8229600" cy="587689"/>
          </a:xfrm>
        </p:spPr>
        <p:txBody>
          <a:bodyPr anchor="ctr"/>
          <a:lstStyle/>
          <a:p>
            <a:r>
              <a:rPr lang="en-US" sz="3200" dirty="0">
                <a:latin typeface="+mj-lt"/>
              </a:rPr>
              <a:t>Genetic Vulnerability to Depression </a:t>
            </a:r>
            <a:r>
              <a:rPr lang="en-US" sz="2400" dirty="0">
                <a:latin typeface="+mj-lt"/>
              </a:rPr>
              <a:t>(1 of 2)</a:t>
            </a:r>
            <a:endParaRPr lang="en-US" sz="2400" b="0" dirty="0">
              <a:latin typeface="+mj-lt"/>
            </a:endParaRPr>
          </a:p>
        </p:txBody>
      </p:sp>
      <p:sp>
        <p:nvSpPr>
          <p:cNvPr id="3" name="Content Placeholder 2"/>
          <p:cNvSpPr>
            <a:spLocks noGrp="1"/>
          </p:cNvSpPr>
          <p:nvPr>
            <p:ph idx="1"/>
          </p:nvPr>
        </p:nvSpPr>
        <p:spPr>
          <a:xfrm>
            <a:off x="457200" y="838200"/>
            <a:ext cx="8229600" cy="457200"/>
          </a:xfrm>
        </p:spPr>
        <p:txBody>
          <a:bodyPr/>
          <a:lstStyle/>
          <a:p>
            <a:pPr marL="0" indent="0">
              <a:buNone/>
            </a:pPr>
            <a:r>
              <a:rPr lang="en-US" sz="2400" b="1" dirty="0"/>
              <a:t>Figure 15.10 </a:t>
            </a:r>
            <a:r>
              <a:rPr lang="en-US" sz="2400" dirty="0"/>
              <a:t>Genetic Relatedness and Major Depression</a:t>
            </a:r>
            <a:endParaRPr lang="en-IN" sz="2400" dirty="0"/>
          </a:p>
        </p:txBody>
      </p:sp>
      <p:sp>
        <p:nvSpPr>
          <p:cNvPr id="4" name="Content Placeholder 3"/>
          <p:cNvSpPr>
            <a:spLocks noGrp="1"/>
          </p:cNvSpPr>
          <p:nvPr>
            <p:ph idx="13"/>
          </p:nvPr>
        </p:nvSpPr>
        <p:spPr>
          <a:xfrm>
            <a:off x="448431" y="1398104"/>
            <a:ext cx="8229600" cy="1421295"/>
          </a:xfrm>
        </p:spPr>
        <p:txBody>
          <a:bodyPr/>
          <a:lstStyle/>
          <a:p>
            <a:pPr marL="0" indent="0">
              <a:buNone/>
            </a:pPr>
            <a:r>
              <a:rPr lang="en-US" sz="2200" dirty="0"/>
              <a:t>Identical (monozygotic) twins have a greater chance of both developing major depression compared to fraternal (dizygotic) twins. Notice that the genetic correlation is highest for female monozygotic twins.</a:t>
            </a:r>
          </a:p>
        </p:txBody>
      </p:sp>
      <p:pic>
        <p:nvPicPr>
          <p:cNvPr id="7" name="Picture Placeholder 6" descr="A histogram shows a relationship between genetics (between identical twins and fraternal twins) and major depression.&#10;Long description is available in notes, press F6 "/>
          <p:cNvPicPr>
            <a:picLocks noGrp="1" noChangeAspect="1"/>
          </p:cNvPicPr>
          <p:nvPr>
            <p:ph type="pic" sz="quarter" idx="14"/>
          </p:nvPr>
        </p:nvPicPr>
        <p:blipFill>
          <a:blip r:embed="rId3" cstate="print">
            <a:extLst>
              <a:ext uri="{28A0092B-C50C-407E-A947-70E740481C1C}">
                <a14:useLocalDpi xmlns:a14="http://schemas.microsoft.com/office/drawing/2010/main" val="0"/>
              </a:ext>
            </a:extLst>
          </a:blip>
          <a:stretch>
            <a:fillRect/>
          </a:stretch>
        </p:blipFill>
        <p:spPr>
          <a:xfrm>
            <a:off x="1295400" y="2819399"/>
            <a:ext cx="6857999" cy="3495066"/>
          </a:xfrm>
        </p:spPr>
      </p:pic>
    </p:spTree>
    <p:extLst>
      <p:ext uri="{BB962C8B-B14F-4D97-AF65-F5344CB8AC3E}">
        <p14:creationId xmlns:p14="http://schemas.microsoft.com/office/powerpoint/2010/main" val="77302208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618588"/>
          </a:xfrm>
        </p:spPr>
        <p:txBody>
          <a:bodyPr anchor="ctr"/>
          <a:lstStyle/>
          <a:p>
            <a:r>
              <a:rPr lang="en-US" sz="3200" dirty="0">
                <a:latin typeface="+mj-lt"/>
              </a:rPr>
              <a:t>Genetic Vulnerability to Depression </a:t>
            </a:r>
            <a:r>
              <a:rPr lang="en-US" sz="2400" dirty="0">
                <a:latin typeface="+mj-lt"/>
              </a:rPr>
              <a:t>(2 of 2)</a:t>
            </a:r>
          </a:p>
        </p:txBody>
      </p:sp>
      <p:sp>
        <p:nvSpPr>
          <p:cNvPr id="3" name="Content Placeholder 2"/>
          <p:cNvSpPr>
            <a:spLocks noGrp="1"/>
          </p:cNvSpPr>
          <p:nvPr>
            <p:ph idx="1"/>
          </p:nvPr>
        </p:nvSpPr>
        <p:spPr>
          <a:xfrm>
            <a:off x="457200" y="609601"/>
            <a:ext cx="8229600" cy="381000"/>
          </a:xfrm>
        </p:spPr>
        <p:txBody>
          <a:bodyPr/>
          <a:lstStyle/>
          <a:p>
            <a:pPr marL="0" indent="0">
              <a:buNone/>
            </a:pPr>
            <a:r>
              <a:rPr lang="en-IN" sz="2200" b="1" dirty="0"/>
              <a:t>Figure 15.11 </a:t>
            </a:r>
            <a:r>
              <a:rPr lang="en-IN" sz="2200" dirty="0"/>
              <a:t>Gene and Environment Interactions in Depression </a:t>
            </a:r>
          </a:p>
        </p:txBody>
      </p:sp>
      <p:sp>
        <p:nvSpPr>
          <p:cNvPr id="4" name="Content Placeholder 3"/>
          <p:cNvSpPr>
            <a:spLocks noGrp="1"/>
          </p:cNvSpPr>
          <p:nvPr>
            <p:ph idx="13"/>
          </p:nvPr>
        </p:nvSpPr>
        <p:spPr>
          <a:xfrm>
            <a:off x="152401" y="1095281"/>
            <a:ext cx="8686800" cy="1800320"/>
          </a:xfrm>
        </p:spPr>
        <p:txBody>
          <a:bodyPr/>
          <a:lstStyle/>
          <a:p>
            <a:pPr marL="0" indent="0">
              <a:buNone/>
            </a:pPr>
            <a:r>
              <a:rPr lang="en-US" sz="2000" dirty="0"/>
              <a:t>Stress interacts with genes and influences whether someone becomes depressed. People who inherit two copies of the short version of a gene that codes for serotonin activity in nerve cells are at an increased risk for becoming depressed in response to major life stressors. Those who inherit two long copies are buffered from becoming depressed as life stressors accumulate.</a:t>
            </a:r>
            <a:endParaRPr lang="en-IN" sz="2000" dirty="0"/>
          </a:p>
        </p:txBody>
      </p:sp>
      <p:pic>
        <p:nvPicPr>
          <p:cNvPr id="7" name="Picture Placeholder 6" descr="A multiple bar graph analyzes the influence of stress on depression.&#10;Long description is available in notes, press F6"/>
          <p:cNvPicPr>
            <a:picLocks noGrp="1" noChangeAspect="1"/>
          </p:cNvPicPr>
          <p:nvPr>
            <p:ph type="pic" sz="quarter" idx="14"/>
          </p:nvPr>
        </p:nvPicPr>
        <p:blipFill>
          <a:blip r:embed="rId3" cstate="print">
            <a:extLst>
              <a:ext uri="{28A0092B-C50C-407E-A947-70E740481C1C}">
                <a14:useLocalDpi xmlns:a14="http://schemas.microsoft.com/office/drawing/2010/main" val="0"/>
              </a:ext>
            </a:extLst>
          </a:blip>
          <a:stretch>
            <a:fillRect/>
          </a:stretch>
        </p:blipFill>
        <p:spPr>
          <a:xfrm>
            <a:off x="1066800" y="3000282"/>
            <a:ext cx="7239000" cy="2736336"/>
          </a:xfrm>
        </p:spPr>
      </p:pic>
      <p:sp>
        <p:nvSpPr>
          <p:cNvPr id="6" name="Content Placeholder 5"/>
          <p:cNvSpPr>
            <a:spLocks noGrp="1"/>
          </p:cNvSpPr>
          <p:nvPr>
            <p:ph sz="quarter" idx="15"/>
          </p:nvPr>
        </p:nvSpPr>
        <p:spPr>
          <a:xfrm>
            <a:off x="457200" y="5841296"/>
            <a:ext cx="8229600" cy="473365"/>
          </a:xfrm>
        </p:spPr>
        <p:txBody>
          <a:bodyPr/>
          <a:lstStyle/>
          <a:p>
            <a:pPr marL="0" indent="0">
              <a:buNone/>
            </a:pPr>
            <a:r>
              <a:rPr lang="en-US" sz="1400" b="1" dirty="0"/>
              <a:t>Source: </a:t>
            </a:r>
            <a:r>
              <a:rPr lang="en-US" sz="1400" dirty="0"/>
              <a:t>Based on A. </a:t>
            </a:r>
            <a:r>
              <a:rPr lang="en-US" sz="1400" dirty="0" err="1"/>
              <a:t>Caspi</a:t>
            </a:r>
            <a:r>
              <a:rPr lang="en-US" sz="1400" dirty="0"/>
              <a:t> et al., (2003). Influence of life stress on depression: Moderation by a polymorphism in the 5-HTT gene. Science, 301(5631), 386–389.</a:t>
            </a:r>
          </a:p>
        </p:txBody>
      </p:sp>
    </p:spTree>
    <p:extLst>
      <p:ext uri="{BB962C8B-B14F-4D97-AF65-F5344CB8AC3E}">
        <p14:creationId xmlns:p14="http://schemas.microsoft.com/office/powerpoint/2010/main" val="351561669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6383"/>
            <a:ext cx="8229600" cy="689614"/>
          </a:xfrm>
        </p:spPr>
        <p:txBody>
          <a:bodyPr anchor="ctr"/>
          <a:lstStyle/>
          <a:p>
            <a:r>
              <a:rPr lang="en-US" sz="3600" dirty="0">
                <a:latin typeface="+mj-lt"/>
              </a:rPr>
              <a:t>Biological Aspects of Depression</a:t>
            </a:r>
          </a:p>
        </p:txBody>
      </p:sp>
      <p:sp>
        <p:nvSpPr>
          <p:cNvPr id="3" name="Content Placeholder 2"/>
          <p:cNvSpPr>
            <a:spLocks noGrp="1"/>
          </p:cNvSpPr>
          <p:nvPr>
            <p:ph idx="1"/>
          </p:nvPr>
        </p:nvSpPr>
        <p:spPr>
          <a:xfrm>
            <a:off x="449437" y="609601"/>
            <a:ext cx="8237363" cy="341786"/>
          </a:xfrm>
        </p:spPr>
        <p:txBody>
          <a:bodyPr/>
          <a:lstStyle/>
          <a:p>
            <a:pPr marL="0" indent="0">
              <a:buNone/>
            </a:pPr>
            <a:r>
              <a:rPr lang="en-US" sz="2000" b="1" dirty="0"/>
              <a:t>Figure 15.12 </a:t>
            </a:r>
            <a:r>
              <a:rPr lang="en-US" sz="2000" dirty="0"/>
              <a:t>Stress, Depression, and the Brain</a:t>
            </a:r>
            <a:endParaRPr lang="en-IN" sz="2000" dirty="0"/>
          </a:p>
        </p:txBody>
      </p:sp>
      <p:sp>
        <p:nvSpPr>
          <p:cNvPr id="4" name="Content Placeholder 3"/>
          <p:cNvSpPr>
            <a:spLocks noGrp="1"/>
          </p:cNvSpPr>
          <p:nvPr>
            <p:ph idx="13"/>
          </p:nvPr>
        </p:nvSpPr>
        <p:spPr>
          <a:xfrm>
            <a:off x="152400" y="951387"/>
            <a:ext cx="8762999" cy="1334614"/>
          </a:xfrm>
        </p:spPr>
        <p:txBody>
          <a:bodyPr/>
          <a:lstStyle/>
          <a:p>
            <a:pPr marL="0" indent="0">
              <a:buNone/>
            </a:pPr>
            <a:r>
              <a:rPr lang="en-US" sz="1800" dirty="0"/>
              <a:t>The HPA axis is stimulated by the amygdala and inhibited by the hippocampus and prefrontal cortex. If the amygdala is overactive, as sometimes occurs in depression, this will upset the balance and lead to the release of stress hormones. These hormones can damage cells in the hippocampus, which further reduces its ability to inhibit stress responses.</a:t>
            </a:r>
          </a:p>
        </p:txBody>
      </p:sp>
      <p:pic>
        <p:nvPicPr>
          <p:cNvPr id="7" name="Picture Placeholder 6" descr="A gear diagram shows the relationship between stress, depression, and the brain. &#10;Long description is available in notes, press F6"/>
          <p:cNvPicPr>
            <a:picLocks noGrp="1" noChangeAspect="1"/>
          </p:cNvPicPr>
          <p:nvPr>
            <p:ph type="pic" sz="quarter" idx="14"/>
          </p:nvPr>
        </p:nvPicPr>
        <p:blipFill>
          <a:blip r:embed="rId3" cstate="print">
            <a:extLst>
              <a:ext uri="{28A0092B-C50C-407E-A947-70E740481C1C}">
                <a14:useLocalDpi xmlns:a14="http://schemas.microsoft.com/office/drawing/2010/main" val="0"/>
              </a:ext>
            </a:extLst>
          </a:blip>
          <a:stretch>
            <a:fillRect/>
          </a:stretch>
        </p:blipFill>
        <p:spPr>
          <a:xfrm>
            <a:off x="1676400" y="2286002"/>
            <a:ext cx="5715000" cy="3975984"/>
          </a:xfrm>
        </p:spPr>
      </p:pic>
      <p:sp>
        <p:nvSpPr>
          <p:cNvPr id="6" name="Content Placeholder 5"/>
          <p:cNvSpPr>
            <a:spLocks noGrp="1"/>
          </p:cNvSpPr>
          <p:nvPr>
            <p:ph sz="quarter" idx="15"/>
          </p:nvPr>
        </p:nvSpPr>
        <p:spPr>
          <a:xfrm>
            <a:off x="1295400" y="6261986"/>
            <a:ext cx="7391400" cy="52675"/>
          </a:xfrm>
        </p:spPr>
        <p:txBody>
          <a:bodyPr/>
          <a:lstStyle/>
          <a:p>
            <a:pPr marL="0" indent="0">
              <a:buNone/>
            </a:pPr>
            <a:r>
              <a:rPr lang="en-US" sz="1400" b="1" dirty="0"/>
              <a:t>Source: </a:t>
            </a:r>
            <a:r>
              <a:rPr lang="en-US" sz="1400" dirty="0"/>
              <a:t>From </a:t>
            </a:r>
            <a:r>
              <a:rPr lang="en-US" sz="1400" dirty="0" err="1"/>
              <a:t>Willner</a:t>
            </a:r>
            <a:r>
              <a:rPr lang="en-US" sz="1400" dirty="0"/>
              <a:t>, P., </a:t>
            </a:r>
            <a:r>
              <a:rPr lang="en-US" sz="1400" dirty="0" err="1"/>
              <a:t>Scheel-Krüger</a:t>
            </a:r>
            <a:r>
              <a:rPr lang="en-US" sz="1400" dirty="0"/>
              <a:t>, J., &amp; </a:t>
            </a:r>
            <a:r>
              <a:rPr lang="en-US" sz="1400" dirty="0" err="1"/>
              <a:t>Belzung</a:t>
            </a:r>
            <a:r>
              <a:rPr lang="en-US" sz="1400" dirty="0"/>
              <a:t>, C. (2013). The neurobiology of depression and antidepressant action. Neuroscience and </a:t>
            </a:r>
            <a:r>
              <a:rPr lang="en-US" sz="1400" dirty="0" err="1"/>
              <a:t>Biobehavioral</a:t>
            </a:r>
            <a:r>
              <a:rPr lang="en-US" sz="1400" dirty="0"/>
              <a:t> Reviews, 37, 2331–2371.</a:t>
            </a:r>
          </a:p>
        </p:txBody>
      </p:sp>
    </p:spTree>
    <p:extLst>
      <p:ext uri="{BB962C8B-B14F-4D97-AF65-F5344CB8AC3E}">
        <p14:creationId xmlns:p14="http://schemas.microsoft.com/office/powerpoint/2010/main" val="395268737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260"/>
            <a:ext cx="8229600" cy="1254358"/>
          </a:xfrm>
        </p:spPr>
        <p:txBody>
          <a:bodyPr anchor="ctr" anchorCtr="0"/>
          <a:lstStyle/>
          <a:p>
            <a:r>
              <a:rPr lang="en-CA" dirty="0"/>
              <a:t>Sociocultural and Environmental Influences on Depression </a:t>
            </a:r>
          </a:p>
        </p:txBody>
      </p:sp>
      <p:sp>
        <p:nvSpPr>
          <p:cNvPr id="3" name="Content Placeholder 2"/>
          <p:cNvSpPr>
            <a:spLocks noGrp="1"/>
          </p:cNvSpPr>
          <p:nvPr>
            <p:ph idx="1"/>
          </p:nvPr>
        </p:nvSpPr>
        <p:spPr>
          <a:xfrm>
            <a:off x="457200" y="1371600"/>
            <a:ext cx="8229600" cy="1524000"/>
          </a:xfrm>
        </p:spPr>
        <p:txBody>
          <a:bodyPr/>
          <a:lstStyle/>
          <a:p>
            <a:pPr>
              <a:buFontTx/>
              <a:buNone/>
            </a:pPr>
            <a:r>
              <a:rPr lang="en-US" altLang="en-US" sz="2400" dirty="0">
                <a:ea typeface="ＭＳ Ｐゴシック" pitchFamily="34" charset="-128"/>
              </a:rPr>
              <a:t>Substandard housing, crime rates, economic stressors</a:t>
            </a:r>
            <a:endParaRPr lang="en-US" sz="2400" dirty="0">
              <a:ea typeface="ＭＳ Ｐゴシック" pitchFamily="34" charset="-128"/>
            </a:endParaRPr>
          </a:p>
          <a:p>
            <a:pPr>
              <a:buFontTx/>
              <a:buNone/>
            </a:pPr>
            <a:r>
              <a:rPr lang="en-US" sz="2400" dirty="0">
                <a:ea typeface="ＭＳ Ｐゴシック" pitchFamily="34" charset="-128"/>
              </a:rPr>
              <a:t>Social factors</a:t>
            </a:r>
          </a:p>
          <a:p>
            <a:pPr>
              <a:buFontTx/>
              <a:buNone/>
            </a:pPr>
            <a:r>
              <a:rPr lang="en-US" sz="2400" dirty="0">
                <a:ea typeface="ＭＳ Ｐゴシック" pitchFamily="34" charset="-128"/>
              </a:rPr>
              <a:t>Social Media</a:t>
            </a:r>
            <a:endParaRPr lang="en-US" sz="2400" dirty="0"/>
          </a:p>
        </p:txBody>
      </p:sp>
    </p:spTree>
    <p:extLst>
      <p:ext uri="{BB962C8B-B14F-4D97-AF65-F5344CB8AC3E}">
        <p14:creationId xmlns:p14="http://schemas.microsoft.com/office/powerpoint/2010/main" val="287242504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7207"/>
            <a:ext cx="8229600" cy="628593"/>
          </a:xfrm>
        </p:spPr>
        <p:txBody>
          <a:bodyPr anchor="ctr" anchorCtr="0"/>
          <a:lstStyle/>
          <a:p>
            <a:r>
              <a:rPr lang="en-CA" dirty="0"/>
              <a:t>Bipolar Disorder</a:t>
            </a:r>
          </a:p>
        </p:txBody>
      </p:sp>
      <p:sp>
        <p:nvSpPr>
          <p:cNvPr id="3" name="Content Placeholder 2"/>
          <p:cNvSpPr>
            <a:spLocks noGrp="1"/>
          </p:cNvSpPr>
          <p:nvPr>
            <p:ph idx="1"/>
          </p:nvPr>
        </p:nvSpPr>
        <p:spPr>
          <a:xfrm>
            <a:off x="457200" y="847725"/>
            <a:ext cx="8229600" cy="3177793"/>
          </a:xfrm>
        </p:spPr>
        <p:txBody>
          <a:bodyPr>
            <a:noAutofit/>
          </a:bodyPr>
          <a:lstStyle/>
          <a:p>
            <a:pPr>
              <a:buFontTx/>
              <a:buNone/>
            </a:pPr>
            <a:r>
              <a:rPr lang="en-US" altLang="en-US" sz="2400" b="1" dirty="0">
                <a:ea typeface="ＭＳ Ｐゴシック" pitchFamily="34" charset="-128"/>
              </a:rPr>
              <a:t>Bipolar disorder (p. 592)</a:t>
            </a:r>
          </a:p>
          <a:p>
            <a:r>
              <a:rPr lang="en-US" altLang="en-US" sz="2400" dirty="0">
                <a:ea typeface="ＭＳ Ｐゴシック" pitchFamily="34" charset="-128"/>
              </a:rPr>
              <a:t>1/3 as often as depression</a:t>
            </a:r>
          </a:p>
          <a:p>
            <a:r>
              <a:rPr lang="en-US" altLang="en-US" sz="2400" dirty="0">
                <a:ea typeface="ＭＳ Ｐゴシック" pitchFamily="34" charset="-128"/>
              </a:rPr>
              <a:t>Episodes vary in length and duration</a:t>
            </a:r>
          </a:p>
          <a:p>
            <a:r>
              <a:rPr lang="en-US" altLang="en-US" sz="2400" dirty="0">
                <a:ea typeface="ＭＳ Ｐゴシック" pitchFamily="34" charset="-128"/>
              </a:rPr>
              <a:t>Mania can take several forms</a:t>
            </a:r>
          </a:p>
          <a:p>
            <a:r>
              <a:rPr lang="en-US" sz="2400" dirty="0">
                <a:ea typeface="ＭＳ Ｐゴシック" pitchFamily="34" charset="-128"/>
              </a:rPr>
              <a:t>Difficult to treat</a:t>
            </a:r>
          </a:p>
          <a:p>
            <a:r>
              <a:rPr lang="en-US" sz="2400" dirty="0">
                <a:ea typeface="ＭＳ Ｐゴシック" pitchFamily="34" charset="-128"/>
              </a:rPr>
              <a:t>High rates of suicide</a:t>
            </a:r>
            <a:endParaRPr lang="en-US" sz="2400" dirty="0"/>
          </a:p>
        </p:txBody>
      </p:sp>
    </p:spTree>
    <p:extLst>
      <p:ext uri="{BB962C8B-B14F-4D97-AF65-F5344CB8AC3E}">
        <p14:creationId xmlns:p14="http://schemas.microsoft.com/office/powerpoint/2010/main" val="313204363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5845"/>
            <a:ext cx="8229600" cy="604445"/>
          </a:xfrm>
        </p:spPr>
        <p:txBody>
          <a:bodyPr wrap="square" anchor="ctr" anchorCtr="0">
            <a:noAutofit/>
          </a:bodyPr>
          <a:lstStyle/>
          <a:p>
            <a:r>
              <a:rPr lang="en-IN" sz="3600" dirty="0">
                <a:latin typeface="+mj-lt"/>
              </a:rPr>
              <a:t>Suicide</a:t>
            </a:r>
            <a:endParaRPr lang="en-US" sz="2000" dirty="0">
              <a:latin typeface="+mj-lt"/>
            </a:endParaRPr>
          </a:p>
        </p:txBody>
      </p:sp>
      <p:sp>
        <p:nvSpPr>
          <p:cNvPr id="4" name="Content Placeholder 3"/>
          <p:cNvSpPr>
            <a:spLocks noGrp="1"/>
          </p:cNvSpPr>
          <p:nvPr>
            <p:ph idx="1"/>
          </p:nvPr>
        </p:nvSpPr>
        <p:spPr>
          <a:xfrm>
            <a:off x="457200" y="795143"/>
            <a:ext cx="8229600" cy="332955"/>
          </a:xfrm>
        </p:spPr>
        <p:txBody>
          <a:bodyPr wrap="square">
            <a:noAutofit/>
          </a:bodyPr>
          <a:lstStyle/>
          <a:p>
            <a:pPr marL="0" indent="0">
              <a:buNone/>
            </a:pPr>
            <a:r>
              <a:rPr lang="en-IN" sz="2000" b="1" dirty="0"/>
              <a:t>Table 15.4 </a:t>
            </a:r>
            <a:r>
              <a:rPr lang="en-IN" sz="2000" dirty="0"/>
              <a:t>Warning Signs of Suicide</a:t>
            </a:r>
          </a:p>
        </p:txBody>
      </p:sp>
      <p:graphicFrame>
        <p:nvGraphicFramePr>
          <p:cNvPr id="6" name="Table 5"/>
          <p:cNvGraphicFramePr>
            <a:graphicFrameLocks noGrp="1"/>
          </p:cNvGraphicFramePr>
          <p:nvPr>
            <p:extLst/>
          </p:nvPr>
        </p:nvGraphicFramePr>
        <p:xfrm>
          <a:off x="533400" y="1242950"/>
          <a:ext cx="8001000" cy="4520214"/>
        </p:xfrm>
        <a:graphic>
          <a:graphicData uri="http://schemas.openxmlformats.org/drawingml/2006/table">
            <a:tbl>
              <a:tblPr firstRow="1" bandRow="1">
                <a:tableStyleId>{3B4B98B0-60AC-42C2-AFA5-B58CD77FA1E5}</a:tableStyleId>
              </a:tblPr>
              <a:tblGrid>
                <a:gridCol w="8001000">
                  <a:extLst>
                    <a:ext uri="{9D8B030D-6E8A-4147-A177-3AD203B41FA5}">
                      <a16:colId xmlns:a16="http://schemas.microsoft.com/office/drawing/2014/main" val="20000"/>
                    </a:ext>
                  </a:extLst>
                </a:gridCol>
              </a:tblGrid>
              <a:tr h="276388">
                <a:tc>
                  <a:txBody>
                    <a:bodyPr/>
                    <a:lstStyle/>
                    <a:p>
                      <a:r>
                        <a:rPr lang="en-IN" sz="1400" b="0" dirty="0"/>
                        <a:t>Learn how to recognize the danger signals. Be concerned if someone</a:t>
                      </a:r>
                      <a:r>
                        <a:rPr lang="en-IN" sz="1400" b="0" baseline="0" dirty="0"/>
                        <a:t> </a:t>
                      </a:r>
                      <a:r>
                        <a:rPr lang="en-IN" sz="1400" b="0" dirty="0"/>
                        <a:t>you know</a:t>
                      </a:r>
                    </a:p>
                  </a:txBody>
                  <a:tcPr>
                    <a:lnL>
                      <a:noFill/>
                    </a:lnL>
                    <a:lnR>
                      <a:noFill/>
                    </a:lnR>
                    <a:lnT w="12700" cmpd="sng">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00"/>
                  </a:ext>
                </a:extLst>
              </a:tr>
              <a:tr h="392191">
                <a:tc>
                  <a:txBody>
                    <a:bodyPr/>
                    <a:lstStyle/>
                    <a:p>
                      <a:pPr marL="171450" indent="-171450">
                        <a:buFont typeface="Arial" panose="020B0604020202020204" pitchFamily="34" charset="0"/>
                        <a:buChar char="•"/>
                      </a:pPr>
                      <a:r>
                        <a:rPr lang="en-IN" sz="1400" b="0" i="0" u="none" strike="noStrike" kern="1200" baseline="0" dirty="0">
                          <a:solidFill>
                            <a:schemeClr val="tx1"/>
                          </a:solidFill>
                          <a:latin typeface="+mn-lt"/>
                          <a:ea typeface="+mn-ea"/>
                          <a:cs typeface="+mn-cs"/>
                        </a:rPr>
                        <a:t>Talks about dying by suicide</a:t>
                      </a:r>
                      <a:endParaRPr lang="en-IN" sz="1400" dirty="0"/>
                    </a:p>
                  </a:txBody>
                  <a:tcPr>
                    <a:lnL>
                      <a:noFill/>
                    </a:lnL>
                    <a:lnR>
                      <a:noFill/>
                    </a:lnR>
                    <a:lnT w="12700" cmpd="sng">
                      <a:noFill/>
                    </a:lnT>
                    <a:lnB>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01"/>
                  </a:ext>
                </a:extLst>
              </a:tr>
              <a:tr h="290512">
                <a:tc>
                  <a:txBody>
                    <a:bodyPr/>
                    <a:lstStyle/>
                    <a:p>
                      <a:pPr marL="171450" indent="-171450">
                        <a:buFont typeface="Arial" panose="020B0604020202020204" pitchFamily="34" charset="0"/>
                        <a:buChar char="•"/>
                      </a:pPr>
                      <a:r>
                        <a:rPr lang="en-IN" sz="1400" b="0" i="0" u="none" strike="noStrike" kern="1200" baseline="0" dirty="0">
                          <a:solidFill>
                            <a:schemeClr val="tx1"/>
                          </a:solidFill>
                          <a:latin typeface="+mn-lt"/>
                          <a:ea typeface="+mn-ea"/>
                          <a:cs typeface="+mn-cs"/>
                        </a:rPr>
                        <a:t>Has trouble eating or sleeping</a:t>
                      </a:r>
                      <a:endParaRPr lang="en-IN" sz="1400" dirty="0"/>
                    </a:p>
                  </a:txBody>
                  <a:tcPr>
                    <a:lnL>
                      <a:noFill/>
                    </a:lnL>
                    <a:lnR>
                      <a:noFill/>
                    </a:lnR>
                    <a:lnT>
                      <a:noFill/>
                    </a:lnT>
                    <a:lnB>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02"/>
                  </a:ext>
                </a:extLst>
              </a:tr>
              <a:tr h="363141">
                <a:tc>
                  <a:txBody>
                    <a:bodyPr/>
                    <a:lstStyle/>
                    <a:p>
                      <a:pPr marL="171450" indent="-171450">
                        <a:buFont typeface="Arial" panose="020B0604020202020204" pitchFamily="34" charset="0"/>
                        <a:buChar char="•"/>
                      </a:pPr>
                      <a:r>
                        <a:rPr lang="en-IN" sz="1400" dirty="0"/>
                        <a:t>Exhibits drastic changes in behaviour</a:t>
                      </a:r>
                    </a:p>
                  </a:txBody>
                  <a:tcPr>
                    <a:lnL>
                      <a:noFill/>
                    </a:lnL>
                    <a:lnR>
                      <a:noFill/>
                    </a:lnR>
                    <a:lnT>
                      <a:noFill/>
                    </a:lnT>
                    <a:lnB>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03"/>
                  </a:ext>
                </a:extLst>
              </a:tr>
              <a:tr h="290512">
                <a:tc>
                  <a:txBody>
                    <a:bodyPr/>
                    <a:lstStyle/>
                    <a:p>
                      <a:pPr marL="171450" indent="-171450">
                        <a:buFont typeface="Arial" panose="020B0604020202020204" pitchFamily="34" charset="0"/>
                        <a:buChar char="•"/>
                      </a:pPr>
                      <a:r>
                        <a:rPr lang="en-IN" sz="1400" dirty="0"/>
                        <a:t>Withdraws from friends or social activities</a:t>
                      </a:r>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04"/>
                  </a:ext>
                </a:extLst>
              </a:tr>
              <a:tr h="290512">
                <a:tc>
                  <a:txBody>
                    <a:bodyPr/>
                    <a:lstStyle/>
                    <a:p>
                      <a:pPr marL="171450" indent="-171450">
                        <a:buFont typeface="Arial" panose="020B0604020202020204" pitchFamily="34" charset="0"/>
                        <a:buChar char="•"/>
                      </a:pPr>
                      <a:r>
                        <a:rPr lang="en-IN" sz="1400" dirty="0"/>
                        <a:t>Loses interest in school, work, or hobbies</a:t>
                      </a:r>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05"/>
                  </a:ext>
                </a:extLst>
              </a:tr>
              <a:tr h="290512">
                <a:tc>
                  <a:txBody>
                    <a:bodyPr/>
                    <a:lstStyle/>
                    <a:p>
                      <a:pPr marL="171450" indent="-171450">
                        <a:buFont typeface="Arial" panose="020B0604020202020204" pitchFamily="34" charset="0"/>
                        <a:buChar char="•"/>
                      </a:pPr>
                      <a:r>
                        <a:rPr lang="en-IN" sz="1400" dirty="0"/>
                        <a:t>Prepares for death by writing a will and making final arrangements</a:t>
                      </a:r>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06"/>
                  </a:ext>
                </a:extLst>
              </a:tr>
              <a:tr h="276388">
                <a:tc>
                  <a:txBody>
                    <a:bodyPr/>
                    <a:lstStyle/>
                    <a:p>
                      <a:pPr marL="171450" indent="-171450">
                        <a:buFont typeface="Arial" panose="020B0604020202020204" pitchFamily="34" charset="0"/>
                        <a:buChar char="•"/>
                      </a:pPr>
                      <a:r>
                        <a:rPr lang="en-IN" sz="1400" dirty="0"/>
                        <a:t>Gives away prized possessions</a:t>
                      </a:r>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07"/>
                  </a:ext>
                </a:extLst>
              </a:tr>
              <a:tr h="276388">
                <a:tc>
                  <a:txBody>
                    <a:bodyPr/>
                    <a:lstStyle/>
                    <a:p>
                      <a:pPr marL="171450" indent="-171450">
                        <a:buFont typeface="Arial" panose="020B0604020202020204" pitchFamily="34" charset="0"/>
                        <a:buChar char="•"/>
                      </a:pPr>
                      <a:r>
                        <a:rPr lang="en-IN" sz="1400" dirty="0"/>
                        <a:t>Has attempted suicide before</a:t>
                      </a:r>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08"/>
                  </a:ext>
                </a:extLst>
              </a:tr>
              <a:tr h="276388">
                <a:tc>
                  <a:txBody>
                    <a:bodyPr/>
                    <a:lstStyle/>
                    <a:p>
                      <a:pPr marL="171450" indent="-171450">
                        <a:buFont typeface="Arial" panose="020B0604020202020204" pitchFamily="34" charset="0"/>
                        <a:buChar char="•"/>
                      </a:pPr>
                      <a:r>
                        <a:rPr lang="en-IN" sz="1400" dirty="0"/>
                        <a:t>Takes unnecessary risks</a:t>
                      </a:r>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09"/>
                  </a:ext>
                </a:extLst>
              </a:tr>
              <a:tr h="290512">
                <a:tc>
                  <a:txBody>
                    <a:bodyPr/>
                    <a:lstStyle/>
                    <a:p>
                      <a:pPr marL="171450" indent="-171450">
                        <a:buFont typeface="Arial" panose="020B0604020202020204" pitchFamily="34" charset="0"/>
                        <a:buChar char="•"/>
                      </a:pPr>
                      <a:r>
                        <a:rPr lang="en-IN" sz="1400" dirty="0"/>
                        <a:t>Has recently experienced serious losses</a:t>
                      </a:r>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10"/>
                  </a:ext>
                </a:extLst>
              </a:tr>
              <a:tr h="290512">
                <a:tc>
                  <a:txBody>
                    <a:bodyPr/>
                    <a:lstStyle/>
                    <a:p>
                      <a:pPr marL="171450" indent="-171450">
                        <a:buFont typeface="Arial" panose="020B0604020202020204" pitchFamily="34" charset="0"/>
                        <a:buChar char="•"/>
                      </a:pPr>
                      <a:r>
                        <a:rPr lang="en-IN" sz="1400" dirty="0"/>
                        <a:t>Seems preoccupied with death and dying</a:t>
                      </a:r>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11"/>
                  </a:ext>
                </a:extLst>
              </a:tr>
              <a:tr h="358441">
                <a:tc>
                  <a:txBody>
                    <a:bodyPr/>
                    <a:lstStyle/>
                    <a:p>
                      <a:pPr marL="171450" indent="-171450">
                        <a:buFont typeface="Arial" panose="020B0604020202020204" pitchFamily="34" charset="0"/>
                        <a:buChar char="•"/>
                      </a:pPr>
                      <a:r>
                        <a:rPr lang="en-IN" sz="1400" dirty="0"/>
                        <a:t>Loses interest in their personal appearance</a:t>
                      </a:r>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0012"/>
                  </a:ext>
                </a:extLst>
              </a:tr>
              <a:tr h="358441">
                <a:tc>
                  <a:txBody>
                    <a:bodyPr/>
                    <a:lstStyle/>
                    <a:p>
                      <a:pPr marL="171450" indent="-171450">
                        <a:buFont typeface="Arial" panose="020B0604020202020204" pitchFamily="34" charset="0"/>
                        <a:buChar char="•"/>
                      </a:pPr>
                      <a:r>
                        <a:rPr lang="en-IN" sz="1400" dirty="0"/>
                        <a:t>Increases alcohol or drug use</a:t>
                      </a:r>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705983650"/>
                  </a:ext>
                </a:extLst>
              </a:tr>
            </a:tbl>
          </a:graphicData>
        </a:graphic>
      </p:graphicFrame>
      <p:sp>
        <p:nvSpPr>
          <p:cNvPr id="5" name="Content Placeholder 4"/>
          <p:cNvSpPr>
            <a:spLocks noGrp="1"/>
          </p:cNvSpPr>
          <p:nvPr>
            <p:ph sz="quarter" idx="14"/>
          </p:nvPr>
        </p:nvSpPr>
        <p:spPr>
          <a:xfrm>
            <a:off x="466725" y="5893713"/>
            <a:ext cx="8153400" cy="430887"/>
          </a:xfrm>
        </p:spPr>
        <p:txBody>
          <a:bodyPr>
            <a:noAutofit/>
          </a:bodyPr>
          <a:lstStyle/>
          <a:p>
            <a:pPr marL="0" indent="0">
              <a:buNone/>
            </a:pPr>
            <a:r>
              <a:rPr lang="en-IN" sz="1400" b="1" dirty="0"/>
              <a:t>Source: </a:t>
            </a:r>
            <a:r>
              <a:rPr lang="en-IN" sz="1400" dirty="0"/>
              <a:t>American Psychological Association. (2011). Suicide warning signs. Retrieved from </a:t>
            </a:r>
            <a:r>
              <a:rPr lang="en-IN" sz="1400" dirty="0">
                <a:hlinkClick r:id="rId3" tooltip="www.apa.org/topics/suicide/signs.aspx"/>
              </a:rPr>
              <a:t>www.apa.org/topics/suicide/signs.aspx</a:t>
            </a:r>
            <a:endParaRPr lang="en-IN" sz="1400" dirty="0"/>
          </a:p>
        </p:txBody>
      </p:sp>
    </p:spTree>
    <p:extLst>
      <p:ext uri="{BB962C8B-B14F-4D97-AF65-F5344CB8AC3E}">
        <p14:creationId xmlns:p14="http://schemas.microsoft.com/office/powerpoint/2010/main" val="36065380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336"/>
            <a:ext cx="8229600" cy="656971"/>
          </a:xfrm>
        </p:spPr>
        <p:txBody>
          <a:bodyPr anchor="ctr"/>
          <a:lstStyle/>
          <a:p>
            <a:r>
              <a:rPr lang="en-US" altLang="en-US" sz="3600" dirty="0">
                <a:latin typeface="+mj-lt"/>
              </a:rPr>
              <a:t>PSYCH @ The Suicide Helpline</a:t>
            </a:r>
            <a:endParaRPr lang="en-US" sz="2800" dirty="0">
              <a:latin typeface="+mj-lt"/>
            </a:endParaRPr>
          </a:p>
        </p:txBody>
      </p:sp>
      <p:sp>
        <p:nvSpPr>
          <p:cNvPr id="3" name="Content Placeholder 2"/>
          <p:cNvSpPr>
            <a:spLocks noGrp="1"/>
          </p:cNvSpPr>
          <p:nvPr>
            <p:ph idx="1"/>
          </p:nvPr>
        </p:nvSpPr>
        <p:spPr>
          <a:xfrm>
            <a:off x="457200" y="827926"/>
            <a:ext cx="8229600" cy="1544198"/>
          </a:xfrm>
        </p:spPr>
        <p:txBody>
          <a:bodyPr>
            <a:noAutofit/>
          </a:bodyPr>
          <a:lstStyle/>
          <a:p>
            <a:pPr>
              <a:buFontTx/>
              <a:buNone/>
            </a:pPr>
            <a:r>
              <a:rPr lang="en-US" altLang="en-US" sz="2400" b="1" dirty="0">
                <a:ea typeface="ＭＳ Ｐゴシック" pitchFamily="34" charset="-128"/>
              </a:rPr>
              <a:t>Originally religious-based</a:t>
            </a:r>
          </a:p>
          <a:p>
            <a:pPr>
              <a:spcBef>
                <a:spcPts val="600"/>
              </a:spcBef>
              <a:spcAft>
                <a:spcPts val="1800"/>
              </a:spcAft>
            </a:pPr>
            <a:r>
              <a:rPr lang="en-US" altLang="en-US" sz="2400" dirty="0">
                <a:ea typeface="ＭＳ Ｐゴシック" pitchFamily="34" charset="-128"/>
              </a:rPr>
              <a:t>Empathy and active listening</a:t>
            </a:r>
          </a:p>
          <a:p>
            <a:pPr>
              <a:spcBef>
                <a:spcPts val="600"/>
              </a:spcBef>
              <a:spcAft>
                <a:spcPts val="1800"/>
              </a:spcAft>
            </a:pPr>
            <a:r>
              <a:rPr lang="en-US" altLang="en-US" sz="2400" dirty="0">
                <a:ea typeface="ＭＳ Ｐゴシック" pitchFamily="34" charset="-128"/>
              </a:rPr>
              <a:t>Problem-solving approach</a:t>
            </a:r>
          </a:p>
        </p:txBody>
      </p:sp>
      <p:sp>
        <p:nvSpPr>
          <p:cNvPr id="4" name="Content Placeholder 3">
            <a:extLst>
              <a:ext uri="{FF2B5EF4-FFF2-40B4-BE49-F238E27FC236}">
                <a16:creationId xmlns:a16="http://schemas.microsoft.com/office/drawing/2014/main" id="{69A12E78-CDF9-4EC7-83D0-9DB70EA09A1F}"/>
              </a:ext>
            </a:extLst>
          </p:cNvPr>
          <p:cNvSpPr>
            <a:spLocks noGrp="1"/>
          </p:cNvSpPr>
          <p:nvPr>
            <p:ph idx="13"/>
          </p:nvPr>
        </p:nvSpPr>
        <p:spPr>
          <a:xfrm>
            <a:off x="457200" y="2514600"/>
            <a:ext cx="8229600" cy="465981"/>
          </a:xfrm>
        </p:spPr>
        <p:txBody>
          <a:bodyPr>
            <a:noAutofit/>
          </a:bodyPr>
          <a:lstStyle/>
          <a:p>
            <a:pPr>
              <a:spcAft>
                <a:spcPts val="1800"/>
              </a:spcAft>
              <a:buFontTx/>
              <a:buNone/>
            </a:pPr>
            <a:r>
              <a:rPr lang="en-US" altLang="en-US" sz="2400" b="1" dirty="0">
                <a:ea typeface="ＭＳ Ｐゴシック" pitchFamily="34" charset="-128"/>
              </a:rPr>
              <a:t>Best crisis responders use both resources</a:t>
            </a:r>
          </a:p>
        </p:txBody>
      </p:sp>
      <p:sp>
        <p:nvSpPr>
          <p:cNvPr id="9" name="Content Placeholder 8"/>
          <p:cNvSpPr>
            <a:spLocks noGrp="1"/>
          </p:cNvSpPr>
          <p:nvPr>
            <p:ph idx="14"/>
          </p:nvPr>
        </p:nvSpPr>
        <p:spPr>
          <a:xfrm>
            <a:off x="457200" y="3276600"/>
            <a:ext cx="152400" cy="304800"/>
          </a:xfrm>
        </p:spPr>
        <p:txBody>
          <a:bodyPr/>
          <a:lstStyle/>
          <a:p>
            <a:r>
              <a:rPr lang="en-IN" dirty="0"/>
              <a:t> </a:t>
            </a:r>
          </a:p>
        </p:txBody>
      </p:sp>
      <p:sp>
        <p:nvSpPr>
          <p:cNvPr id="11" name="Content Placeholder 10"/>
          <p:cNvSpPr>
            <a:spLocks noGrp="1"/>
          </p:cNvSpPr>
          <p:nvPr>
            <p:ph sz="quarter" idx="16"/>
          </p:nvPr>
        </p:nvSpPr>
        <p:spPr>
          <a:xfrm>
            <a:off x="762000" y="3124200"/>
            <a:ext cx="5486400" cy="467961"/>
          </a:xfrm>
        </p:spPr>
        <p:txBody>
          <a:bodyPr/>
          <a:lstStyle/>
          <a:p>
            <a:pPr marL="0" indent="0">
              <a:buNone/>
            </a:pPr>
            <a:r>
              <a:rPr lang="en-US" altLang="en-US" sz="2400" u="sng" dirty="0">
                <a:ea typeface="ＭＳ Ｐゴシック" pitchFamily="34" charset="-128"/>
                <a:hlinkClick r:id="rId3" tooltip="http://www.suicidepreventionlifeline.org/"/>
              </a:rPr>
              <a:t>http://www.suicidepreventionlifeline.org/</a:t>
            </a:r>
            <a:endParaRPr lang="en-US" altLang="en-US" sz="2400" u="sng" dirty="0">
              <a:ea typeface="ＭＳ Ｐゴシック" pitchFamily="34" charset="-128"/>
            </a:endParaRPr>
          </a:p>
        </p:txBody>
      </p:sp>
      <p:sp>
        <p:nvSpPr>
          <p:cNvPr id="10" name="Content Placeholder 9"/>
          <p:cNvSpPr>
            <a:spLocks noGrp="1"/>
          </p:cNvSpPr>
          <p:nvPr>
            <p:ph sz="quarter" idx="15"/>
          </p:nvPr>
        </p:nvSpPr>
        <p:spPr>
          <a:xfrm>
            <a:off x="457200" y="3810000"/>
            <a:ext cx="152400" cy="228600"/>
          </a:xfrm>
        </p:spPr>
        <p:txBody>
          <a:bodyPr/>
          <a:lstStyle/>
          <a:p>
            <a:r>
              <a:rPr lang="en-IN" dirty="0"/>
              <a:t> </a:t>
            </a:r>
          </a:p>
        </p:txBody>
      </p:sp>
      <p:sp>
        <p:nvSpPr>
          <p:cNvPr id="12" name="Content Placeholder 11"/>
          <p:cNvSpPr>
            <a:spLocks noGrp="1"/>
          </p:cNvSpPr>
          <p:nvPr>
            <p:ph sz="quarter" idx="17"/>
          </p:nvPr>
        </p:nvSpPr>
        <p:spPr>
          <a:xfrm>
            <a:off x="762000" y="3733800"/>
            <a:ext cx="5220122" cy="457200"/>
          </a:xfrm>
        </p:spPr>
        <p:txBody>
          <a:bodyPr/>
          <a:lstStyle/>
          <a:p>
            <a:pPr marL="0" indent="0">
              <a:buNone/>
            </a:pPr>
            <a:r>
              <a:rPr lang="en-US" altLang="en-US" sz="2400" dirty="0">
                <a:ea typeface="ＭＳ Ｐゴシック" pitchFamily="34" charset="-128"/>
                <a:hlinkClick r:id="rId4" tooltip="http://suicideprevention.ca/need-help/"/>
              </a:rPr>
              <a:t>http://suicideprevention.ca/need-help/</a:t>
            </a:r>
            <a:endParaRPr lang="en-US" altLang="en-US" sz="2400" dirty="0">
              <a:ea typeface="ＭＳ Ｐゴシック" pitchFamily="34" charset="-128"/>
            </a:endParaRPr>
          </a:p>
        </p:txBody>
      </p:sp>
    </p:spTree>
    <p:extLst>
      <p:ext uri="{BB962C8B-B14F-4D97-AF65-F5344CB8AC3E}">
        <p14:creationId xmlns:p14="http://schemas.microsoft.com/office/powerpoint/2010/main" val="276232255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4265"/>
            <a:ext cx="8229600" cy="631535"/>
          </a:xfrm>
        </p:spPr>
        <p:txBody>
          <a:bodyPr anchor="ctr" anchorCtr="0"/>
          <a:lstStyle/>
          <a:p>
            <a:r>
              <a:rPr lang="en-CA" dirty="0"/>
              <a:t>15.4 Learning Objectives</a:t>
            </a:r>
          </a:p>
        </p:txBody>
      </p:sp>
      <p:sp>
        <p:nvSpPr>
          <p:cNvPr id="3" name="Content Placeholder 2"/>
          <p:cNvSpPr>
            <a:spLocks noGrp="1"/>
          </p:cNvSpPr>
          <p:nvPr>
            <p:ph idx="1"/>
          </p:nvPr>
        </p:nvSpPr>
        <p:spPr>
          <a:xfrm>
            <a:off x="457200" y="847725"/>
            <a:ext cx="8229600" cy="4093428"/>
          </a:xfrm>
        </p:spPr>
        <p:txBody>
          <a:bodyPr>
            <a:noAutofit/>
          </a:bodyPr>
          <a:lstStyle/>
          <a:p>
            <a:pPr>
              <a:defRPr/>
            </a:pPr>
            <a:r>
              <a:rPr lang="en-US" sz="2400" dirty="0"/>
              <a:t>Know the key terminology associated with schizophrenia.</a:t>
            </a:r>
          </a:p>
          <a:p>
            <a:pPr>
              <a:defRPr/>
            </a:pPr>
            <a:r>
              <a:rPr lang="en-US" sz="2400" dirty="0"/>
              <a:t>Understand how different neurotransmitters affect individuals with schizophrenia.</a:t>
            </a:r>
          </a:p>
          <a:p>
            <a:pPr>
              <a:defRPr/>
            </a:pPr>
            <a:r>
              <a:rPr lang="en-US" sz="2400" dirty="0"/>
              <a:t>Understand the genetic and environmental contributions to schizophrenia.</a:t>
            </a:r>
          </a:p>
          <a:p>
            <a:pPr>
              <a:defRPr/>
            </a:pPr>
            <a:r>
              <a:rPr lang="en-US" sz="2400" dirty="0"/>
              <a:t>Apply your knowledge to identify different forms of schizophrenia.</a:t>
            </a:r>
          </a:p>
          <a:p>
            <a:pPr>
              <a:defRPr/>
            </a:pPr>
            <a:r>
              <a:rPr lang="en-US" sz="2400" dirty="0"/>
              <a:t>Analyze claims that schizophrenia is related to genius or violent </a:t>
            </a:r>
            <a:r>
              <a:rPr lang="en-US" sz="2400" dirty="0" err="1"/>
              <a:t>behaviour</a:t>
            </a:r>
            <a:r>
              <a:rPr lang="en-US" sz="2400" dirty="0"/>
              <a:t>.</a:t>
            </a:r>
          </a:p>
        </p:txBody>
      </p:sp>
    </p:spTree>
    <p:extLst>
      <p:ext uri="{BB962C8B-B14F-4D97-AF65-F5344CB8AC3E}">
        <p14:creationId xmlns:p14="http://schemas.microsoft.com/office/powerpoint/2010/main" val="203683989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3618"/>
            <a:ext cx="8229600" cy="1078209"/>
          </a:xfrm>
        </p:spPr>
        <p:txBody>
          <a:bodyPr anchor="ctr" anchorCtr="0">
            <a:noAutofit/>
          </a:bodyPr>
          <a:lstStyle/>
          <a:p>
            <a:r>
              <a:rPr lang="en-IN" sz="3400" dirty="0"/>
              <a:t>Symptoms and Types of Schizophrenia </a:t>
            </a:r>
            <a:r>
              <a:rPr lang="en-IN" sz="2600" dirty="0"/>
              <a:t>(1 of 3)</a:t>
            </a:r>
            <a:endParaRPr lang="en-CA" sz="2600" dirty="0"/>
          </a:p>
        </p:txBody>
      </p:sp>
      <p:sp>
        <p:nvSpPr>
          <p:cNvPr id="3" name="Content Placeholder 2"/>
          <p:cNvSpPr>
            <a:spLocks noGrp="1"/>
          </p:cNvSpPr>
          <p:nvPr>
            <p:ph idx="1"/>
          </p:nvPr>
        </p:nvSpPr>
        <p:spPr>
          <a:xfrm>
            <a:off x="457200" y="1371600"/>
            <a:ext cx="8229600" cy="2616101"/>
          </a:xfrm>
        </p:spPr>
        <p:txBody>
          <a:bodyPr>
            <a:noAutofit/>
          </a:bodyPr>
          <a:lstStyle/>
          <a:p>
            <a:pPr>
              <a:buFontTx/>
              <a:buNone/>
              <a:defRPr/>
            </a:pPr>
            <a:r>
              <a:rPr lang="en-US" sz="2400" b="1" dirty="0">
                <a:ea typeface="ＭＳ Ｐゴシック" charset="0"/>
                <a:cs typeface="ＭＳ Ｐゴシック" charset="0"/>
              </a:rPr>
              <a:t>Schizophrenia (p. 596)</a:t>
            </a:r>
            <a:endParaRPr lang="en-US" sz="2400" dirty="0">
              <a:ea typeface="ＭＳ Ｐゴシック" charset="0"/>
            </a:endParaRPr>
          </a:p>
          <a:p>
            <a:pPr>
              <a:buFontTx/>
              <a:buNone/>
              <a:defRPr/>
            </a:pPr>
            <a:r>
              <a:rPr lang="en-US" sz="2400" b="1" dirty="0">
                <a:ea typeface="ＭＳ Ｐゴシック" charset="0"/>
                <a:cs typeface="ＭＳ Ｐゴシック" charset="0"/>
              </a:rPr>
              <a:t>Stages (p. 596)</a:t>
            </a:r>
          </a:p>
          <a:p>
            <a:pPr>
              <a:buFont typeface="Arial" charset="0"/>
              <a:buChar char="•"/>
              <a:defRPr/>
            </a:pPr>
            <a:r>
              <a:rPr lang="en-US" sz="2400" dirty="0">
                <a:ea typeface="ＭＳ Ｐゴシック" charset="0"/>
              </a:rPr>
              <a:t>Prodromal phase</a:t>
            </a:r>
          </a:p>
          <a:p>
            <a:pPr>
              <a:buFont typeface="Arial" charset="0"/>
              <a:buChar char="•"/>
              <a:defRPr/>
            </a:pPr>
            <a:r>
              <a:rPr lang="en-US" sz="2400" dirty="0">
                <a:ea typeface="ＭＳ Ｐゴシック" charset="0"/>
              </a:rPr>
              <a:t>Active phase</a:t>
            </a:r>
          </a:p>
          <a:p>
            <a:pPr>
              <a:buFont typeface="Arial" charset="0"/>
              <a:buChar char="•"/>
              <a:defRPr/>
            </a:pPr>
            <a:r>
              <a:rPr lang="en-US" sz="2400" dirty="0">
                <a:ea typeface="ＭＳ Ｐゴシック" charset="0"/>
              </a:rPr>
              <a:t>Residual phase</a:t>
            </a:r>
            <a:endParaRPr lang="en-US" sz="2400" dirty="0"/>
          </a:p>
        </p:txBody>
      </p:sp>
    </p:spTree>
    <p:extLst>
      <p:ext uri="{BB962C8B-B14F-4D97-AF65-F5344CB8AC3E}">
        <p14:creationId xmlns:p14="http://schemas.microsoft.com/office/powerpoint/2010/main" val="367461138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359"/>
            <a:ext cx="8229600" cy="1140032"/>
          </a:xfrm>
        </p:spPr>
        <p:txBody>
          <a:bodyPr anchor="ctr">
            <a:noAutofit/>
          </a:bodyPr>
          <a:lstStyle/>
          <a:p>
            <a:r>
              <a:rPr lang="en-IN" altLang="en-US" dirty="0">
                <a:latin typeface="+mj-lt"/>
              </a:rPr>
              <a:t>Symptoms and Types of Schizophrenia </a:t>
            </a:r>
            <a:r>
              <a:rPr lang="en-IN" altLang="en-US" sz="2600" dirty="0">
                <a:latin typeface="+mj-lt"/>
              </a:rPr>
              <a:t>(2 of 3)</a:t>
            </a:r>
            <a:endParaRPr lang="en-US" sz="2600" dirty="0">
              <a:latin typeface="+mj-lt"/>
            </a:endParaRPr>
          </a:p>
        </p:txBody>
      </p:sp>
      <p:sp>
        <p:nvSpPr>
          <p:cNvPr id="3" name="Content Placeholder 2"/>
          <p:cNvSpPr>
            <a:spLocks noGrp="1"/>
          </p:cNvSpPr>
          <p:nvPr>
            <p:ph idx="1"/>
          </p:nvPr>
        </p:nvSpPr>
        <p:spPr>
          <a:xfrm>
            <a:off x="457200" y="1371600"/>
            <a:ext cx="8229600" cy="1492716"/>
          </a:xfrm>
        </p:spPr>
        <p:txBody>
          <a:bodyPr>
            <a:noAutofit/>
          </a:bodyPr>
          <a:lstStyle/>
          <a:p>
            <a:pPr>
              <a:buFontTx/>
              <a:buNone/>
            </a:pPr>
            <a:r>
              <a:rPr lang="en-US" altLang="en-US" sz="2400" b="1" dirty="0">
                <a:ea typeface="ＭＳ Ｐゴシック" pitchFamily="34" charset="-128"/>
              </a:rPr>
              <a:t>Positive symptoms (p. 596)</a:t>
            </a:r>
          </a:p>
          <a:p>
            <a:r>
              <a:rPr lang="en-US" altLang="en-US" sz="2400" dirty="0">
                <a:ea typeface="ＭＳ Ｐゴシック" pitchFamily="34" charset="-128"/>
              </a:rPr>
              <a:t>Hallucinations</a:t>
            </a:r>
          </a:p>
          <a:p>
            <a:r>
              <a:rPr lang="en-US" altLang="en-US" sz="2400" dirty="0">
                <a:ea typeface="ＭＳ Ｐゴシック" pitchFamily="34" charset="-128"/>
              </a:rPr>
              <a:t>Delusions</a:t>
            </a:r>
          </a:p>
        </p:txBody>
      </p:sp>
      <p:sp>
        <p:nvSpPr>
          <p:cNvPr id="4" name="Content Placeholder 3">
            <a:extLst>
              <a:ext uri="{FF2B5EF4-FFF2-40B4-BE49-F238E27FC236}">
                <a16:creationId xmlns:a16="http://schemas.microsoft.com/office/drawing/2014/main" id="{69A12E78-CDF9-4EC7-83D0-9DB70EA09A1F}"/>
              </a:ext>
            </a:extLst>
          </p:cNvPr>
          <p:cNvSpPr>
            <a:spLocks noGrp="1"/>
          </p:cNvSpPr>
          <p:nvPr>
            <p:ph idx="13"/>
          </p:nvPr>
        </p:nvSpPr>
        <p:spPr>
          <a:xfrm>
            <a:off x="447675" y="3048000"/>
            <a:ext cx="8229600" cy="2054409"/>
          </a:xfrm>
        </p:spPr>
        <p:txBody>
          <a:bodyPr>
            <a:noAutofit/>
          </a:bodyPr>
          <a:lstStyle/>
          <a:p>
            <a:pPr>
              <a:buFontTx/>
              <a:buNone/>
            </a:pPr>
            <a:r>
              <a:rPr lang="en-US" altLang="en-US" sz="2400" b="1" dirty="0">
                <a:ea typeface="ＭＳ Ｐゴシック" pitchFamily="34" charset="-128"/>
              </a:rPr>
              <a:t>Negative symptoms (p. 596)</a:t>
            </a:r>
          </a:p>
          <a:p>
            <a:pPr>
              <a:buFontTx/>
              <a:buNone/>
            </a:pPr>
            <a:r>
              <a:rPr lang="en-US" altLang="en-US" sz="2400" b="1" dirty="0">
                <a:ea typeface="ＭＳ Ｐゴシック" pitchFamily="34" charset="-128"/>
              </a:rPr>
              <a:t>Disorganized </a:t>
            </a:r>
            <a:r>
              <a:rPr lang="en-US" altLang="en-US" sz="2400" b="1" dirty="0" err="1">
                <a:ea typeface="ＭＳ Ｐゴシック" pitchFamily="34" charset="-128"/>
              </a:rPr>
              <a:t>behaviour</a:t>
            </a:r>
            <a:r>
              <a:rPr lang="en-US" altLang="en-US" sz="2400" b="1" dirty="0">
                <a:ea typeface="ＭＳ Ｐゴシック" pitchFamily="34" charset="-128"/>
              </a:rPr>
              <a:t> (p. 597)</a:t>
            </a:r>
            <a:endParaRPr lang="en-US" altLang="en-US" sz="2400" dirty="0">
              <a:ea typeface="ＭＳ Ｐゴシック" pitchFamily="34" charset="-128"/>
            </a:endParaRPr>
          </a:p>
          <a:p>
            <a:pPr>
              <a:buFontTx/>
              <a:buNone/>
            </a:pPr>
            <a:r>
              <a:rPr lang="en-US" altLang="en-US" sz="2400" b="1" dirty="0">
                <a:ea typeface="ＭＳ Ｐゴシック" pitchFamily="34" charset="-128"/>
              </a:rPr>
              <a:t>Cognitive functioning</a:t>
            </a:r>
          </a:p>
          <a:p>
            <a:r>
              <a:rPr lang="en-US" altLang="en-US" sz="2400" dirty="0">
                <a:ea typeface="ＭＳ Ｐゴシック" pitchFamily="34" charset="-128"/>
              </a:rPr>
              <a:t>Working memory</a:t>
            </a:r>
          </a:p>
        </p:txBody>
      </p:sp>
      <p:sp>
        <p:nvSpPr>
          <p:cNvPr id="5" name="Content Placeholder 4">
            <a:extLst>
              <a:ext uri="{FF2B5EF4-FFF2-40B4-BE49-F238E27FC236}">
                <a16:creationId xmlns:a16="http://schemas.microsoft.com/office/drawing/2014/main" id="{25058AA1-11B7-4B4F-809D-1835B45FD8CC}"/>
              </a:ext>
            </a:extLst>
          </p:cNvPr>
          <p:cNvSpPr>
            <a:spLocks noGrp="1"/>
          </p:cNvSpPr>
          <p:nvPr>
            <p:ph sz="quarter" idx="14"/>
          </p:nvPr>
        </p:nvSpPr>
        <p:spPr>
          <a:xfrm>
            <a:off x="457200" y="5262750"/>
            <a:ext cx="8153400" cy="369332"/>
          </a:xfrm>
        </p:spPr>
        <p:txBody>
          <a:bodyPr>
            <a:noAutofit/>
          </a:bodyPr>
          <a:lstStyle/>
          <a:p>
            <a:pPr marL="0" indent="0">
              <a:buNone/>
            </a:pPr>
            <a:r>
              <a:rPr lang="en-US" altLang="en-US" sz="2400" b="1" dirty="0">
                <a:ea typeface="ＭＳ Ｐゴシック" pitchFamily="34" charset="-128"/>
              </a:rPr>
              <a:t>Social interaction</a:t>
            </a:r>
            <a:endParaRPr lang="en-IN" sz="2400" dirty="0"/>
          </a:p>
        </p:txBody>
      </p:sp>
    </p:spTree>
    <p:extLst>
      <p:ext uri="{BB962C8B-B14F-4D97-AF65-F5344CB8AC3E}">
        <p14:creationId xmlns:p14="http://schemas.microsoft.com/office/powerpoint/2010/main" val="700966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a:xfrm>
            <a:off x="685800" y="0"/>
            <a:ext cx="7772400" cy="654050"/>
          </a:xfrm>
        </p:spPr>
        <p:txBody>
          <a:bodyPr/>
          <a:lstStyle/>
          <a:p>
            <a:r>
              <a:rPr lang="en-CA" altLang="en-US" dirty="0"/>
              <a:t>True or False?</a:t>
            </a:r>
          </a:p>
        </p:txBody>
      </p:sp>
      <p:sp>
        <p:nvSpPr>
          <p:cNvPr id="8195" name="Content Placeholder 2"/>
          <p:cNvSpPr>
            <a:spLocks noGrp="1"/>
          </p:cNvSpPr>
          <p:nvPr>
            <p:ph idx="1"/>
          </p:nvPr>
        </p:nvSpPr>
        <p:spPr>
          <a:xfrm>
            <a:off x="685800" y="914400"/>
            <a:ext cx="7772400" cy="5181600"/>
          </a:xfrm>
        </p:spPr>
        <p:txBody>
          <a:bodyPr>
            <a:normAutofit fontScale="92500"/>
          </a:bodyPr>
          <a:lstStyle/>
          <a:p>
            <a:r>
              <a:rPr lang="en-CA" altLang="en-US" sz="2800" b="1" dirty="0"/>
              <a:t>T F </a:t>
            </a:r>
            <a:r>
              <a:rPr lang="en-CA" altLang="en-US" sz="2800" dirty="0"/>
              <a:t>6. Dissociative identity disorder is a type of schizophrenia.</a:t>
            </a:r>
          </a:p>
          <a:p>
            <a:r>
              <a:rPr lang="en-CA" altLang="en-US" sz="2800" b="1" dirty="0"/>
              <a:t>T F </a:t>
            </a:r>
            <a:r>
              <a:rPr lang="en-CA" altLang="en-US" sz="2800" dirty="0"/>
              <a:t>7. In North America, today’s young adults are three times as likely as their grandparents to report having experienced depression.</a:t>
            </a:r>
            <a:endParaRPr lang="en-CA" altLang="en-US" sz="2800" b="1" dirty="0"/>
          </a:p>
          <a:p>
            <a:r>
              <a:rPr lang="en-CA" altLang="en-US" sz="2800" b="1" dirty="0"/>
              <a:t>T F </a:t>
            </a:r>
            <a:r>
              <a:rPr lang="en-CA" altLang="en-US" sz="2800" dirty="0"/>
              <a:t>8. White Americans commit suicide nearly twice as often as Black Americans do.</a:t>
            </a:r>
          </a:p>
          <a:p>
            <a:r>
              <a:rPr lang="en-CA" altLang="en-US" sz="2800" b="1" dirty="0"/>
              <a:t>T F </a:t>
            </a:r>
            <a:r>
              <a:rPr lang="en-CA" altLang="en-US" sz="2800" dirty="0"/>
              <a:t>9. There is strong evidence for a genetic predisposition to schizophrenia.</a:t>
            </a:r>
          </a:p>
          <a:p>
            <a:r>
              <a:rPr lang="en-CA" altLang="en-US" sz="2800" b="1" dirty="0"/>
              <a:t>T F </a:t>
            </a:r>
            <a:r>
              <a:rPr lang="en-CA" altLang="en-US" sz="2800" dirty="0"/>
              <a:t>10. About 1 in 4 adult Americans suffer from a diagnosable mental disorder in a given year.</a:t>
            </a:r>
          </a:p>
        </p:txBody>
      </p:sp>
      <p:sp>
        <p:nvSpPr>
          <p:cNvPr id="9220" name="Slide Number Placeholder 3"/>
          <p:cNvSpPr>
            <a:spLocks noGrp="1"/>
          </p:cNvSpPr>
          <p:nvPr>
            <p:ph type="sldNum" sz="quarter" idx="4294967295"/>
          </p:nvPr>
        </p:nvSpPr>
        <p:spPr>
          <a:xfrm>
            <a:off x="6553200" y="6356350"/>
            <a:ext cx="2133600" cy="365125"/>
          </a:xfrm>
          <a:prstGeom prst="rect">
            <a:avLst/>
          </a:prstGeom>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36B32A27-AADA-4621-ACFD-C92E3319D6B7}" type="slidenum">
              <a:rPr lang="en-US" altLang="en-US">
                <a:solidFill>
                  <a:srgbClr val="898989"/>
                </a:solidFill>
                <a:latin typeface="Calibri" panose="020F0502020204030204" pitchFamily="34" charset="0"/>
              </a:rPr>
              <a:pPr eaLnBrk="1" hangingPunct="1"/>
              <a:t>6</a:t>
            </a:fld>
            <a:endParaRPr lang="en-US" altLang="en-US">
              <a:solidFill>
                <a:srgbClr val="898989"/>
              </a:solidFill>
              <a:latin typeface="Calibri" panose="020F0502020204030204" pitchFamily="34" charset="0"/>
            </a:endParaRPr>
          </a:p>
        </p:txBody>
      </p:sp>
    </p:spTree>
    <p:extLst>
      <p:ext uri="{BB962C8B-B14F-4D97-AF65-F5344CB8AC3E}">
        <p14:creationId xmlns:p14="http://schemas.microsoft.com/office/powerpoint/2010/main" val="58673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778"/>
            <a:ext cx="8229600" cy="1068440"/>
          </a:xfrm>
        </p:spPr>
        <p:txBody>
          <a:bodyPr anchor="ctr" anchorCtr="0">
            <a:noAutofit/>
          </a:bodyPr>
          <a:lstStyle/>
          <a:p>
            <a:r>
              <a:rPr lang="en-IN" sz="3400" dirty="0"/>
              <a:t>Symptoms and Types of Schizophrenia </a:t>
            </a:r>
            <a:r>
              <a:rPr lang="en-IN" sz="2600" dirty="0"/>
              <a:t>(3 of 3)</a:t>
            </a:r>
            <a:endParaRPr lang="en-CA" sz="2600" dirty="0"/>
          </a:p>
        </p:txBody>
      </p:sp>
      <p:sp>
        <p:nvSpPr>
          <p:cNvPr id="3" name="Content Placeholder 2"/>
          <p:cNvSpPr>
            <a:spLocks noGrp="1"/>
          </p:cNvSpPr>
          <p:nvPr>
            <p:ph idx="1"/>
          </p:nvPr>
        </p:nvSpPr>
        <p:spPr>
          <a:xfrm>
            <a:off x="457200" y="1371600"/>
            <a:ext cx="8229600" cy="2054409"/>
          </a:xfrm>
        </p:spPr>
        <p:txBody>
          <a:bodyPr>
            <a:noAutofit/>
          </a:bodyPr>
          <a:lstStyle/>
          <a:p>
            <a:pPr>
              <a:buFontTx/>
              <a:buNone/>
            </a:pPr>
            <a:r>
              <a:rPr lang="en-US" altLang="en-US" sz="2400" b="1" dirty="0">
                <a:ea typeface="ＭＳ Ｐゴシック" pitchFamily="34" charset="-128"/>
              </a:rPr>
              <a:t>Subtypes (p.598)</a:t>
            </a:r>
          </a:p>
          <a:p>
            <a:r>
              <a:rPr lang="en-US" altLang="en-US" sz="2400" dirty="0">
                <a:ea typeface="ＭＳ Ｐゴシック" pitchFamily="34" charset="-128"/>
              </a:rPr>
              <a:t>Paranoid</a:t>
            </a:r>
          </a:p>
          <a:p>
            <a:r>
              <a:rPr lang="en-US" altLang="en-US" sz="2400" dirty="0">
                <a:ea typeface="ＭＳ Ｐゴシック" pitchFamily="34" charset="-128"/>
              </a:rPr>
              <a:t>Disorganized</a:t>
            </a:r>
          </a:p>
          <a:p>
            <a:r>
              <a:rPr lang="en-US" altLang="en-US" sz="2400" dirty="0">
                <a:ea typeface="ＭＳ Ｐゴシック" pitchFamily="34" charset="-128"/>
              </a:rPr>
              <a:t>Catatonic</a:t>
            </a:r>
          </a:p>
        </p:txBody>
      </p:sp>
    </p:spTree>
    <p:extLst>
      <p:ext uri="{BB962C8B-B14F-4D97-AF65-F5344CB8AC3E}">
        <p14:creationId xmlns:p14="http://schemas.microsoft.com/office/powerpoint/2010/main" val="14375484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4362"/>
            <a:ext cx="8229600" cy="1100846"/>
          </a:xfrm>
        </p:spPr>
        <p:txBody>
          <a:bodyPr anchor="ctr">
            <a:noAutofit/>
          </a:bodyPr>
          <a:lstStyle/>
          <a:p>
            <a:r>
              <a:rPr lang="en-IN" altLang="en-US" dirty="0">
                <a:latin typeface="+mj-lt"/>
              </a:rPr>
              <a:t>Myths in Mind: Schizophrenia is Not a Sign of Violence or Genius</a:t>
            </a:r>
            <a:endParaRPr lang="en-US" sz="2600" dirty="0">
              <a:latin typeface="+mj-lt"/>
            </a:endParaRPr>
          </a:p>
        </p:txBody>
      </p:sp>
      <p:sp>
        <p:nvSpPr>
          <p:cNvPr id="3" name="Content Placeholder 2"/>
          <p:cNvSpPr>
            <a:spLocks noGrp="1"/>
          </p:cNvSpPr>
          <p:nvPr>
            <p:ph idx="1"/>
          </p:nvPr>
        </p:nvSpPr>
        <p:spPr>
          <a:xfrm>
            <a:off x="457200" y="1381125"/>
            <a:ext cx="8229600" cy="2054409"/>
          </a:xfrm>
        </p:spPr>
        <p:txBody>
          <a:bodyPr>
            <a:noAutofit/>
          </a:bodyPr>
          <a:lstStyle/>
          <a:p>
            <a:pPr>
              <a:buFontTx/>
              <a:buNone/>
            </a:pPr>
            <a:r>
              <a:rPr lang="en-US" altLang="en-US" sz="2400" b="1" dirty="0">
                <a:ea typeface="ＭＳ Ｐゴシック" pitchFamily="34" charset="-128"/>
              </a:rPr>
              <a:t>Myths</a:t>
            </a:r>
          </a:p>
          <a:p>
            <a:r>
              <a:rPr lang="en-US" altLang="en-US" sz="2400" dirty="0">
                <a:ea typeface="ＭＳ Ｐゴシック" pitchFamily="34" charset="-128"/>
              </a:rPr>
              <a:t>Split personality</a:t>
            </a:r>
          </a:p>
          <a:p>
            <a:r>
              <a:rPr lang="en-US" altLang="en-US" sz="2400" dirty="0">
                <a:ea typeface="ＭＳ Ｐゴシック" pitchFamily="34" charset="-128"/>
              </a:rPr>
              <a:t>Madness goes with genius</a:t>
            </a:r>
          </a:p>
          <a:p>
            <a:r>
              <a:rPr lang="en-US" altLang="en-US" sz="2400" dirty="0">
                <a:ea typeface="ＭＳ Ｐゴシック" pitchFamily="34" charset="-128"/>
              </a:rPr>
              <a:t>Dangerous</a:t>
            </a:r>
          </a:p>
        </p:txBody>
      </p:sp>
      <p:sp>
        <p:nvSpPr>
          <p:cNvPr id="4" name="Content Placeholder 3">
            <a:extLst>
              <a:ext uri="{FF2B5EF4-FFF2-40B4-BE49-F238E27FC236}">
                <a16:creationId xmlns:a16="http://schemas.microsoft.com/office/drawing/2014/main" id="{69A12E78-CDF9-4EC7-83D0-9DB70EA09A1F}"/>
              </a:ext>
            </a:extLst>
          </p:cNvPr>
          <p:cNvSpPr>
            <a:spLocks noGrp="1"/>
          </p:cNvSpPr>
          <p:nvPr>
            <p:ph idx="13"/>
          </p:nvPr>
        </p:nvSpPr>
        <p:spPr>
          <a:xfrm>
            <a:off x="457200" y="3733800"/>
            <a:ext cx="8229600" cy="1938992"/>
          </a:xfrm>
        </p:spPr>
        <p:txBody>
          <a:bodyPr>
            <a:noAutofit/>
          </a:bodyPr>
          <a:lstStyle/>
          <a:p>
            <a:pPr>
              <a:buFontTx/>
              <a:buNone/>
            </a:pPr>
            <a:r>
              <a:rPr lang="en-US" altLang="en-US" sz="2400" b="1" dirty="0">
                <a:ea typeface="ＭＳ Ｐゴシック" pitchFamily="34" charset="-128"/>
              </a:rPr>
              <a:t>High-profile cases</a:t>
            </a:r>
          </a:p>
          <a:p>
            <a:r>
              <a:rPr lang="en-US" altLang="en-US" sz="2400" dirty="0">
                <a:ea typeface="ＭＳ Ｐゴシック" pitchFamily="34" charset="-128"/>
              </a:rPr>
              <a:t>Ted Kaczynski</a:t>
            </a:r>
          </a:p>
          <a:p>
            <a:r>
              <a:rPr lang="en-US" altLang="en-US" sz="2400" dirty="0">
                <a:ea typeface="ＭＳ Ｐゴシック" pitchFamily="34" charset="-128"/>
              </a:rPr>
              <a:t>John Nash</a:t>
            </a:r>
          </a:p>
          <a:p>
            <a:pPr lvl="1"/>
            <a:r>
              <a:rPr lang="en-US" altLang="en-US" sz="2400" i="1" dirty="0">
                <a:ea typeface="ＭＳ Ｐゴシック" pitchFamily="34" charset="-128"/>
              </a:rPr>
              <a:t>A Beautiful Mind</a:t>
            </a:r>
            <a:endParaRPr lang="en-US" sz="2400" dirty="0"/>
          </a:p>
        </p:txBody>
      </p:sp>
    </p:spTree>
    <p:extLst>
      <p:ext uri="{BB962C8B-B14F-4D97-AF65-F5344CB8AC3E}">
        <p14:creationId xmlns:p14="http://schemas.microsoft.com/office/powerpoint/2010/main" val="332724416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9695"/>
            <a:ext cx="8229600" cy="574682"/>
          </a:xfrm>
        </p:spPr>
        <p:txBody>
          <a:bodyPr anchor="ctr"/>
          <a:lstStyle/>
          <a:p>
            <a:r>
              <a:rPr lang="en-US" sz="3200" dirty="0">
                <a:latin typeface="+mj-lt"/>
              </a:rPr>
              <a:t>Explaining Schizophrenia: Genetics</a:t>
            </a:r>
            <a:endParaRPr lang="en-US" sz="2400" b="0" dirty="0">
              <a:latin typeface="+mj-lt"/>
            </a:endParaRPr>
          </a:p>
        </p:txBody>
      </p:sp>
      <p:sp>
        <p:nvSpPr>
          <p:cNvPr id="3" name="Content Placeholder 2"/>
          <p:cNvSpPr>
            <a:spLocks noGrp="1"/>
          </p:cNvSpPr>
          <p:nvPr>
            <p:ph idx="1"/>
          </p:nvPr>
        </p:nvSpPr>
        <p:spPr>
          <a:xfrm>
            <a:off x="457200" y="785506"/>
            <a:ext cx="8229600" cy="398509"/>
          </a:xfrm>
        </p:spPr>
        <p:txBody>
          <a:bodyPr>
            <a:noAutofit/>
          </a:bodyPr>
          <a:lstStyle/>
          <a:p>
            <a:pPr marL="0" indent="0">
              <a:buNone/>
            </a:pPr>
            <a:r>
              <a:rPr lang="en-US" sz="2400" b="1" dirty="0"/>
              <a:t>Figure 15.13 </a:t>
            </a:r>
            <a:r>
              <a:rPr lang="en-US" sz="2400" dirty="0"/>
              <a:t>Genetic Influences for Schizophrenia</a:t>
            </a:r>
            <a:endParaRPr lang="en-IN" sz="2400" dirty="0"/>
          </a:p>
        </p:txBody>
      </p:sp>
      <p:sp>
        <p:nvSpPr>
          <p:cNvPr id="4" name="Content Placeholder 3"/>
          <p:cNvSpPr>
            <a:spLocks noGrp="1"/>
          </p:cNvSpPr>
          <p:nvPr>
            <p:ph idx="13"/>
          </p:nvPr>
        </p:nvSpPr>
        <p:spPr>
          <a:xfrm>
            <a:off x="448431" y="1271650"/>
            <a:ext cx="8229600" cy="1015663"/>
          </a:xfrm>
        </p:spPr>
        <p:txBody>
          <a:bodyPr>
            <a:noAutofit/>
          </a:bodyPr>
          <a:lstStyle/>
          <a:p>
            <a:pPr marL="0" indent="0">
              <a:buNone/>
            </a:pPr>
            <a:r>
              <a:rPr lang="en-IN" sz="2200" dirty="0"/>
              <a:t>The more genetic similarity an individual has to a person with schizophrenia, the more likely that he or she will also develop the disorder.</a:t>
            </a:r>
            <a:endParaRPr lang="en-US" sz="2200" dirty="0"/>
          </a:p>
        </p:txBody>
      </p:sp>
      <p:pic>
        <p:nvPicPr>
          <p:cNvPr id="6" name="Picture Placeholder 5" descr="A horizontal bar graph shows the genetic influences for developing schizophrenia. &#10;Long description is available in notes, press F6"/>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1600200" y="2392016"/>
            <a:ext cx="6324600" cy="4313583"/>
          </a:xfrm>
          <a:prstGeom prst="rect">
            <a:avLst/>
          </a:prstGeom>
          <a:noFill/>
          <a:ln>
            <a:noFill/>
          </a:ln>
        </p:spPr>
      </p:pic>
    </p:spTree>
    <p:extLst>
      <p:ext uri="{BB962C8B-B14F-4D97-AF65-F5344CB8AC3E}">
        <p14:creationId xmlns:p14="http://schemas.microsoft.com/office/powerpoint/2010/main" val="155326962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9863"/>
            <a:ext cx="8229600" cy="562653"/>
          </a:xfrm>
        </p:spPr>
        <p:txBody>
          <a:bodyPr anchor="ctr">
            <a:noAutofit/>
          </a:bodyPr>
          <a:lstStyle/>
          <a:p>
            <a:r>
              <a:rPr lang="en-IN" sz="3200" dirty="0">
                <a:latin typeface="+mj-lt"/>
              </a:rPr>
              <a:t>Schizophrenia and the Nervous System</a:t>
            </a:r>
            <a:endParaRPr lang="en-US" sz="3200" dirty="0">
              <a:latin typeface="+mj-lt"/>
            </a:endParaRPr>
          </a:p>
        </p:txBody>
      </p:sp>
      <p:sp>
        <p:nvSpPr>
          <p:cNvPr id="3" name="Content Placeholder 2"/>
          <p:cNvSpPr>
            <a:spLocks noGrp="1"/>
          </p:cNvSpPr>
          <p:nvPr>
            <p:ph idx="1"/>
          </p:nvPr>
        </p:nvSpPr>
        <p:spPr>
          <a:xfrm>
            <a:off x="457200" y="672516"/>
            <a:ext cx="8229600" cy="546684"/>
          </a:xfrm>
        </p:spPr>
        <p:txBody>
          <a:bodyPr>
            <a:noAutofit/>
          </a:bodyPr>
          <a:lstStyle/>
          <a:p>
            <a:pPr marL="0" indent="0">
              <a:buNone/>
            </a:pPr>
            <a:r>
              <a:rPr lang="en-US" sz="2000" b="1" dirty="0"/>
              <a:t>Figure 15.14 </a:t>
            </a:r>
            <a:r>
              <a:rPr lang="en-IN" sz="2000" dirty="0"/>
              <a:t>Brain Volume in One Monozygotic Twin with Schizophrenia and Another without Schizophrenia</a:t>
            </a:r>
          </a:p>
        </p:txBody>
      </p:sp>
      <p:sp>
        <p:nvSpPr>
          <p:cNvPr id="4" name="Content Placeholder 3"/>
          <p:cNvSpPr>
            <a:spLocks noGrp="1"/>
          </p:cNvSpPr>
          <p:nvPr>
            <p:ph idx="13"/>
          </p:nvPr>
        </p:nvSpPr>
        <p:spPr>
          <a:xfrm>
            <a:off x="76201" y="1323276"/>
            <a:ext cx="8839200" cy="886524"/>
          </a:xfrm>
        </p:spPr>
        <p:txBody>
          <a:bodyPr>
            <a:noAutofit/>
          </a:bodyPr>
          <a:lstStyle/>
          <a:p>
            <a:pPr marL="0" indent="0">
              <a:buNone/>
            </a:pPr>
            <a:r>
              <a:rPr lang="en-IN" sz="1800" dirty="0"/>
              <a:t>The brains of two genetically identical individuals, one affected with schizophrenia and the other unaffected, are shown here. The arrows point to the spaces created by the ventricles of the brain. Note the significant loss of brain matter in the affected individual.</a:t>
            </a:r>
            <a:endParaRPr lang="en-US" sz="1800" dirty="0"/>
          </a:p>
        </p:txBody>
      </p:sp>
      <p:pic>
        <p:nvPicPr>
          <p:cNvPr id="8" name="Picture Placeholder 7" descr="The figure shows brain imaging studies of the monozygotic twin with schizophrenia and monozygotic twin without schizophrenia.&#10;Long description is available in notes, press F6 "/>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1143000" y="2313876"/>
            <a:ext cx="6705599" cy="4010724"/>
          </a:xfrm>
          <a:prstGeom prst="rect">
            <a:avLst/>
          </a:prstGeom>
          <a:noFill/>
          <a:ln>
            <a:noFill/>
          </a:ln>
        </p:spPr>
      </p:pic>
      <p:sp>
        <p:nvSpPr>
          <p:cNvPr id="6" name="Content Placeholder 5"/>
          <p:cNvSpPr>
            <a:spLocks noGrp="1"/>
          </p:cNvSpPr>
          <p:nvPr>
            <p:ph sz="quarter" idx="15"/>
          </p:nvPr>
        </p:nvSpPr>
        <p:spPr>
          <a:xfrm>
            <a:off x="1447800" y="6476998"/>
            <a:ext cx="7239000" cy="152401"/>
          </a:xfrm>
        </p:spPr>
        <p:txBody>
          <a:bodyPr>
            <a:noAutofit/>
          </a:bodyPr>
          <a:lstStyle/>
          <a:p>
            <a:pPr marL="0" indent="0">
              <a:buNone/>
            </a:pPr>
            <a:r>
              <a:rPr lang="en-IN" sz="1400" dirty="0"/>
              <a:t>Courtesy of E. Fuller Torrey and Daniel Weinberger</a:t>
            </a:r>
            <a:endParaRPr lang="en-US" sz="1400" dirty="0"/>
          </a:p>
        </p:txBody>
      </p:sp>
    </p:spTree>
    <p:extLst>
      <p:ext uri="{BB962C8B-B14F-4D97-AF65-F5344CB8AC3E}">
        <p14:creationId xmlns:p14="http://schemas.microsoft.com/office/powerpoint/2010/main" val="382270551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6153"/>
            <a:ext cx="8229600" cy="1608291"/>
          </a:xfrm>
        </p:spPr>
        <p:txBody>
          <a:bodyPr anchor="ctr">
            <a:noAutofit/>
          </a:bodyPr>
          <a:lstStyle/>
          <a:p>
            <a:pPr>
              <a:tabLst>
                <a:tab pos="1346200" algn="l"/>
              </a:tabLst>
            </a:pPr>
            <a:r>
              <a:rPr lang="en-IN" altLang="en-US" dirty="0">
                <a:latin typeface="+mj-lt"/>
              </a:rPr>
              <a:t>Working the Scientific Literacy Model: The Neurodevelopmental Hypothesis   </a:t>
            </a:r>
            <a:r>
              <a:rPr lang="en-IN" altLang="en-US" sz="2600" dirty="0">
                <a:latin typeface="+mj-lt"/>
              </a:rPr>
              <a:t>(1 of 2)</a:t>
            </a:r>
            <a:endParaRPr lang="en-US" sz="2600" dirty="0">
              <a:latin typeface="+mj-lt"/>
            </a:endParaRPr>
          </a:p>
        </p:txBody>
      </p:sp>
      <p:sp>
        <p:nvSpPr>
          <p:cNvPr id="3" name="Content Placeholder 2"/>
          <p:cNvSpPr>
            <a:spLocks noGrp="1"/>
          </p:cNvSpPr>
          <p:nvPr>
            <p:ph idx="1"/>
          </p:nvPr>
        </p:nvSpPr>
        <p:spPr>
          <a:xfrm>
            <a:off x="457200" y="1758568"/>
            <a:ext cx="8229600" cy="1746632"/>
          </a:xfrm>
        </p:spPr>
        <p:txBody>
          <a:bodyPr>
            <a:noAutofit/>
          </a:bodyPr>
          <a:lstStyle/>
          <a:p>
            <a:pPr marL="0" indent="0">
              <a:buFontTx/>
              <a:buNone/>
            </a:pPr>
            <a:r>
              <a:rPr lang="en-US" altLang="en-US" sz="2400" b="1" dirty="0">
                <a:ea typeface="ＭＳ Ｐゴシック" pitchFamily="34" charset="-128"/>
              </a:rPr>
              <a:t>What do we know about the neurodevelopmental hypothesis?</a:t>
            </a:r>
          </a:p>
          <a:p>
            <a:r>
              <a:rPr lang="en-US" altLang="en-US" sz="2400" dirty="0">
                <a:ea typeface="ＭＳ Ｐゴシック" pitchFamily="34" charset="-128"/>
              </a:rPr>
              <a:t>Neurodevelopmental hypothesis (p. 600)</a:t>
            </a:r>
          </a:p>
          <a:p>
            <a:pPr lvl="1"/>
            <a:r>
              <a:rPr lang="en-US" altLang="en-US" sz="2400" dirty="0">
                <a:ea typeface="ＭＳ Ｐゴシック" pitchFamily="34" charset="-128"/>
              </a:rPr>
              <a:t>Growth vs. development</a:t>
            </a:r>
          </a:p>
        </p:txBody>
      </p:sp>
      <p:sp>
        <p:nvSpPr>
          <p:cNvPr id="4" name="Content Placeholder 3">
            <a:extLst>
              <a:ext uri="{FF2B5EF4-FFF2-40B4-BE49-F238E27FC236}">
                <a16:creationId xmlns:a16="http://schemas.microsoft.com/office/drawing/2014/main" id="{69A12E78-CDF9-4EC7-83D0-9DB70EA09A1F}"/>
              </a:ext>
            </a:extLst>
          </p:cNvPr>
          <p:cNvSpPr>
            <a:spLocks noGrp="1"/>
          </p:cNvSpPr>
          <p:nvPr>
            <p:ph idx="13"/>
          </p:nvPr>
        </p:nvSpPr>
        <p:spPr>
          <a:xfrm>
            <a:off x="457200" y="3700552"/>
            <a:ext cx="8229600" cy="1862048"/>
          </a:xfrm>
        </p:spPr>
        <p:txBody>
          <a:bodyPr>
            <a:noAutofit/>
          </a:bodyPr>
          <a:lstStyle/>
          <a:p>
            <a:pPr marL="0" indent="0">
              <a:buFontTx/>
              <a:buNone/>
            </a:pPr>
            <a:r>
              <a:rPr lang="en-US" altLang="en-US" sz="2400" b="1" dirty="0">
                <a:ea typeface="ＭＳ Ｐゴシック" pitchFamily="34" charset="-128"/>
              </a:rPr>
              <a:t>How can science test the neurodevelopmental hypothesis?</a:t>
            </a:r>
          </a:p>
          <a:p>
            <a:r>
              <a:rPr lang="en-US" altLang="en-US" sz="2400" dirty="0">
                <a:ea typeface="ＭＳ Ｐゴシック" pitchFamily="34" charset="-128"/>
              </a:rPr>
              <a:t>“Warning signs” in home videos</a:t>
            </a:r>
          </a:p>
          <a:p>
            <a:r>
              <a:rPr lang="en-US" altLang="en-US" sz="2400" dirty="0">
                <a:ea typeface="ＭＳ Ｐゴシック" pitchFamily="34" charset="-128"/>
              </a:rPr>
              <a:t>Schizophrenia </a:t>
            </a:r>
            <a:r>
              <a:rPr lang="en-US" altLang="en-US" sz="2400" dirty="0" err="1">
                <a:ea typeface="ＭＳ Ｐゴシック" pitchFamily="34" charset="-128"/>
              </a:rPr>
              <a:t>prodrome</a:t>
            </a:r>
            <a:endParaRPr lang="en-US" sz="2400" dirty="0"/>
          </a:p>
        </p:txBody>
      </p:sp>
    </p:spTree>
    <p:extLst>
      <p:ext uri="{BB962C8B-B14F-4D97-AF65-F5344CB8AC3E}">
        <p14:creationId xmlns:p14="http://schemas.microsoft.com/office/powerpoint/2010/main" val="264599448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7234"/>
            <a:ext cx="8229600" cy="1540242"/>
          </a:xfrm>
        </p:spPr>
        <p:txBody>
          <a:bodyPr anchor="ctr">
            <a:noAutofit/>
          </a:bodyPr>
          <a:lstStyle/>
          <a:p>
            <a:r>
              <a:rPr lang="en-IN" altLang="en-US" dirty="0">
                <a:latin typeface="+mj-lt"/>
              </a:rPr>
              <a:t>Working the Scientific Literacy Model: The Neurodevelopmental Hypothesis   </a:t>
            </a:r>
            <a:r>
              <a:rPr lang="en-IN" altLang="en-US" sz="2600" dirty="0">
                <a:latin typeface="+mj-lt"/>
              </a:rPr>
              <a:t>(2 of 2)</a:t>
            </a:r>
            <a:endParaRPr lang="en-US" sz="2600" dirty="0">
              <a:latin typeface="+mj-lt"/>
            </a:endParaRPr>
          </a:p>
        </p:txBody>
      </p:sp>
      <p:sp>
        <p:nvSpPr>
          <p:cNvPr id="3" name="Content Placeholder 2"/>
          <p:cNvSpPr>
            <a:spLocks noGrp="1"/>
          </p:cNvSpPr>
          <p:nvPr>
            <p:ph idx="1"/>
          </p:nvPr>
        </p:nvSpPr>
        <p:spPr>
          <a:xfrm>
            <a:off x="457200" y="1834768"/>
            <a:ext cx="8229600" cy="1492716"/>
          </a:xfrm>
        </p:spPr>
        <p:txBody>
          <a:bodyPr>
            <a:noAutofit/>
          </a:bodyPr>
          <a:lstStyle/>
          <a:p>
            <a:pPr>
              <a:buFontTx/>
              <a:buNone/>
            </a:pPr>
            <a:r>
              <a:rPr lang="en-US" altLang="en-US" sz="2400" b="1" dirty="0">
                <a:ea typeface="ＭＳ Ｐゴシック" pitchFamily="34" charset="-128"/>
              </a:rPr>
              <a:t>Can we critically evaluate this information?</a:t>
            </a:r>
          </a:p>
          <a:p>
            <a:r>
              <a:rPr lang="en-US" altLang="en-US" sz="2400" dirty="0">
                <a:ea typeface="ＭＳ Ｐゴシック" pitchFamily="34" charset="-128"/>
              </a:rPr>
              <a:t>Growth spurts in the prefrontal cortex</a:t>
            </a:r>
          </a:p>
          <a:p>
            <a:r>
              <a:rPr lang="en-US" altLang="en-US" sz="2400" dirty="0">
                <a:ea typeface="ＭＳ Ｐゴシック" pitchFamily="34" charset="-128"/>
              </a:rPr>
              <a:t>Excessive synaptic pruning</a:t>
            </a:r>
          </a:p>
        </p:txBody>
      </p:sp>
      <p:sp>
        <p:nvSpPr>
          <p:cNvPr id="4" name="Content Placeholder 3">
            <a:extLst>
              <a:ext uri="{FF2B5EF4-FFF2-40B4-BE49-F238E27FC236}">
                <a16:creationId xmlns:a16="http://schemas.microsoft.com/office/drawing/2014/main" id="{69A12E78-CDF9-4EC7-83D0-9DB70EA09A1F}"/>
              </a:ext>
            </a:extLst>
          </p:cNvPr>
          <p:cNvSpPr>
            <a:spLocks noGrp="1"/>
          </p:cNvSpPr>
          <p:nvPr>
            <p:ph idx="13"/>
          </p:nvPr>
        </p:nvSpPr>
        <p:spPr>
          <a:xfrm>
            <a:off x="457200" y="3564776"/>
            <a:ext cx="8229600" cy="931024"/>
          </a:xfrm>
        </p:spPr>
        <p:txBody>
          <a:bodyPr>
            <a:noAutofit/>
          </a:bodyPr>
          <a:lstStyle/>
          <a:p>
            <a:pPr>
              <a:buFontTx/>
              <a:buNone/>
            </a:pPr>
            <a:r>
              <a:rPr lang="en-US" altLang="en-US" sz="2400" b="1" dirty="0">
                <a:ea typeface="ＭＳ Ｐゴシック" pitchFamily="34" charset="-128"/>
              </a:rPr>
              <a:t>Why is this relevant?</a:t>
            </a:r>
          </a:p>
          <a:p>
            <a:r>
              <a:rPr lang="en-US" altLang="en-US" sz="2400" dirty="0">
                <a:ea typeface="ＭＳ Ｐゴシック" pitchFamily="34" charset="-128"/>
              </a:rPr>
              <a:t>Alter progression of disease</a:t>
            </a:r>
            <a:endParaRPr lang="en-US" sz="2400" dirty="0"/>
          </a:p>
        </p:txBody>
      </p:sp>
    </p:spTree>
    <p:extLst>
      <p:ext uri="{BB962C8B-B14F-4D97-AF65-F5344CB8AC3E}">
        <p14:creationId xmlns:p14="http://schemas.microsoft.com/office/powerpoint/2010/main" val="313602181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531"/>
            <a:ext cx="8229600" cy="1134496"/>
          </a:xfrm>
        </p:spPr>
        <p:txBody>
          <a:bodyPr anchor="ctr" anchorCtr="0">
            <a:noAutofit/>
          </a:bodyPr>
          <a:lstStyle/>
          <a:p>
            <a:r>
              <a:rPr lang="en-IN" sz="3200" dirty="0"/>
              <a:t>Environmental Influences on Schizophrenia</a:t>
            </a:r>
            <a:endParaRPr lang="en-CA" sz="2400" dirty="0"/>
          </a:p>
        </p:txBody>
      </p:sp>
      <p:sp>
        <p:nvSpPr>
          <p:cNvPr id="3" name="Content Placeholder 2"/>
          <p:cNvSpPr>
            <a:spLocks noGrp="1"/>
          </p:cNvSpPr>
          <p:nvPr>
            <p:ph idx="1"/>
          </p:nvPr>
        </p:nvSpPr>
        <p:spPr>
          <a:xfrm>
            <a:off x="457200" y="1381125"/>
            <a:ext cx="8229600" cy="3177793"/>
          </a:xfrm>
        </p:spPr>
        <p:txBody>
          <a:bodyPr>
            <a:noAutofit/>
          </a:bodyPr>
          <a:lstStyle/>
          <a:p>
            <a:pPr>
              <a:buFontTx/>
              <a:buNone/>
            </a:pPr>
            <a:r>
              <a:rPr lang="en-US" altLang="en-US" sz="2400" b="1" dirty="0">
                <a:ea typeface="ＭＳ Ｐゴシック" pitchFamily="34" charset="-128"/>
              </a:rPr>
              <a:t>Environmental and Prenatal Factors</a:t>
            </a:r>
          </a:p>
          <a:p>
            <a:r>
              <a:rPr lang="en-US" altLang="en-US" sz="2400" dirty="0">
                <a:ea typeface="ＭＳ Ｐゴシック" pitchFamily="34" charset="-128"/>
              </a:rPr>
              <a:t>Maternal exposure to influenza virus</a:t>
            </a:r>
          </a:p>
          <a:p>
            <a:r>
              <a:rPr lang="en-US" altLang="en-US" sz="2400" dirty="0">
                <a:ea typeface="ＭＳ Ｐゴシック" pitchFamily="34" charset="-128"/>
              </a:rPr>
              <a:t>Fetal exposure to stress</a:t>
            </a:r>
          </a:p>
          <a:p>
            <a:r>
              <a:rPr lang="en-US" altLang="en-US" sz="2400" dirty="0">
                <a:ea typeface="ＭＳ Ｐゴシック" pitchFamily="34" charset="-128"/>
              </a:rPr>
              <a:t>Marijuana use</a:t>
            </a:r>
          </a:p>
          <a:p>
            <a:r>
              <a:rPr lang="en-US" altLang="en-US" sz="2400" dirty="0">
                <a:ea typeface="ＭＳ Ｐゴシック" pitchFamily="34" charset="-128"/>
              </a:rPr>
              <a:t>Head injuries</a:t>
            </a:r>
          </a:p>
          <a:p>
            <a:r>
              <a:rPr lang="en-US" altLang="en-US" sz="2400" dirty="0">
                <a:ea typeface="ＭＳ Ｐゴシック" pitchFamily="34" charset="-128"/>
              </a:rPr>
              <a:t>Urban environment</a:t>
            </a:r>
            <a:endParaRPr lang="en-US" sz="2400" dirty="0"/>
          </a:p>
        </p:txBody>
      </p:sp>
    </p:spTree>
    <p:extLst>
      <p:ext uri="{BB962C8B-B14F-4D97-AF65-F5344CB8AC3E}">
        <p14:creationId xmlns:p14="http://schemas.microsoft.com/office/powerpoint/2010/main" val="196635691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6448"/>
            <a:ext cx="8229600" cy="650780"/>
          </a:xfrm>
        </p:spPr>
        <p:txBody>
          <a:bodyPr anchor="ctr">
            <a:noAutofit/>
          </a:bodyPr>
          <a:lstStyle/>
          <a:p>
            <a:r>
              <a:rPr lang="en-IN" altLang="en-US" sz="3600" dirty="0">
                <a:latin typeface="+mj-lt"/>
              </a:rPr>
              <a:t>Cultural Influences on Schizophrenia</a:t>
            </a:r>
            <a:endParaRPr lang="en-US" sz="2800" dirty="0">
              <a:latin typeface="+mj-lt"/>
            </a:endParaRPr>
          </a:p>
        </p:txBody>
      </p:sp>
      <p:sp>
        <p:nvSpPr>
          <p:cNvPr id="3" name="Content Placeholder 2"/>
          <p:cNvSpPr>
            <a:spLocks noGrp="1"/>
          </p:cNvSpPr>
          <p:nvPr>
            <p:ph idx="1"/>
          </p:nvPr>
        </p:nvSpPr>
        <p:spPr>
          <a:xfrm>
            <a:off x="469075" y="828824"/>
            <a:ext cx="8229600" cy="968826"/>
          </a:xfrm>
        </p:spPr>
        <p:txBody>
          <a:bodyPr>
            <a:noAutofit/>
          </a:bodyPr>
          <a:lstStyle/>
          <a:p>
            <a:pPr>
              <a:buFontTx/>
              <a:buNone/>
            </a:pPr>
            <a:r>
              <a:rPr lang="en-US" altLang="en-US" sz="2400" b="1" dirty="0">
                <a:ea typeface="ＭＳ Ｐゴシック" pitchFamily="34" charset="-128"/>
              </a:rPr>
              <a:t>Anglo-Americans</a:t>
            </a:r>
          </a:p>
          <a:p>
            <a:pPr>
              <a:spcAft>
                <a:spcPts val="1200"/>
              </a:spcAft>
            </a:pPr>
            <a:r>
              <a:rPr lang="en-US" altLang="en-US" sz="2400" dirty="0">
                <a:ea typeface="ＭＳ Ｐゴシック" pitchFamily="34" charset="-128"/>
              </a:rPr>
              <a:t>Mental experiences</a:t>
            </a:r>
          </a:p>
        </p:txBody>
      </p:sp>
      <p:sp>
        <p:nvSpPr>
          <p:cNvPr id="4" name="Content Placeholder 3">
            <a:extLst>
              <a:ext uri="{FF2B5EF4-FFF2-40B4-BE49-F238E27FC236}">
                <a16:creationId xmlns:a16="http://schemas.microsoft.com/office/drawing/2014/main" id="{69A12E78-CDF9-4EC7-83D0-9DB70EA09A1F}"/>
              </a:ext>
            </a:extLst>
          </p:cNvPr>
          <p:cNvSpPr>
            <a:spLocks noGrp="1"/>
          </p:cNvSpPr>
          <p:nvPr>
            <p:ph idx="13"/>
          </p:nvPr>
        </p:nvSpPr>
        <p:spPr>
          <a:xfrm>
            <a:off x="459550" y="1962299"/>
            <a:ext cx="8229600" cy="968826"/>
          </a:xfrm>
        </p:spPr>
        <p:txBody>
          <a:bodyPr>
            <a:spAutoFit/>
          </a:bodyPr>
          <a:lstStyle/>
          <a:p>
            <a:pPr>
              <a:buFontTx/>
              <a:buNone/>
            </a:pPr>
            <a:r>
              <a:rPr lang="en-US" altLang="en-US" sz="2400" b="1" dirty="0">
                <a:ea typeface="ＭＳ Ｐゴシック" pitchFamily="34" charset="-128"/>
              </a:rPr>
              <a:t>Mexican Americans</a:t>
            </a:r>
          </a:p>
          <a:p>
            <a:pPr>
              <a:spcAft>
                <a:spcPts val="1200"/>
              </a:spcAft>
            </a:pPr>
            <a:r>
              <a:rPr lang="en-US" altLang="en-US" sz="2400" dirty="0">
                <a:ea typeface="ＭＳ Ｐゴシック" pitchFamily="34" charset="-128"/>
              </a:rPr>
              <a:t>Effects on body</a:t>
            </a:r>
          </a:p>
        </p:txBody>
      </p:sp>
      <p:sp>
        <p:nvSpPr>
          <p:cNvPr id="6" name="Content Placeholder 5"/>
          <p:cNvSpPr>
            <a:spLocks noGrp="1"/>
          </p:cNvSpPr>
          <p:nvPr>
            <p:ph sz="quarter" idx="15"/>
          </p:nvPr>
        </p:nvSpPr>
        <p:spPr>
          <a:xfrm>
            <a:off x="473900" y="3073503"/>
            <a:ext cx="8153400" cy="978514"/>
          </a:xfrm>
        </p:spPr>
        <p:txBody>
          <a:bodyPr>
            <a:noAutofit/>
          </a:bodyPr>
          <a:lstStyle/>
          <a:p>
            <a:pPr>
              <a:buFontTx/>
              <a:buNone/>
            </a:pPr>
            <a:r>
              <a:rPr lang="en-IN" altLang="en-US" sz="2400" b="1" dirty="0">
                <a:ea typeface="ＭＳ Ｐゴシック" pitchFamily="34" charset="-128"/>
              </a:rPr>
              <a:t>Swahili of Tanzania</a:t>
            </a:r>
          </a:p>
          <a:p>
            <a:r>
              <a:rPr lang="en-IN" altLang="en-US" sz="2400" dirty="0">
                <a:ea typeface="ＭＳ Ｐゴシック" pitchFamily="34" charset="-128"/>
              </a:rPr>
              <a:t>Spirit invasion of the body</a:t>
            </a:r>
          </a:p>
        </p:txBody>
      </p:sp>
    </p:spTree>
    <p:extLst>
      <p:ext uri="{BB962C8B-B14F-4D97-AF65-F5344CB8AC3E}">
        <p14:creationId xmlns:p14="http://schemas.microsoft.com/office/powerpoint/2010/main" val="117500810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515389"/>
          </a:xfrm>
        </p:spPr>
        <p:txBody>
          <a:bodyPr>
            <a:normAutofit fontScale="90000"/>
          </a:bodyPr>
          <a:lstStyle/>
          <a:p>
            <a:r>
              <a:rPr lang="en-US" sz="2800" dirty="0" smtClean="0"/>
              <a:t>Vulnerabilities and Protective </a:t>
            </a:r>
            <a:r>
              <a:rPr lang="en-US" sz="2800" dirty="0" smtClean="0"/>
              <a:t>Factors for Mental </a:t>
            </a:r>
            <a:r>
              <a:rPr lang="en-US" sz="2800" dirty="0"/>
              <a:t>D</a:t>
            </a:r>
            <a:r>
              <a:rPr lang="en-US" sz="2800" dirty="0" smtClean="0"/>
              <a:t>isorders </a:t>
            </a:r>
            <a:endParaRPr lang="en-US" sz="2800" dirty="0"/>
          </a:p>
        </p:txBody>
      </p:sp>
      <p:graphicFrame>
        <p:nvGraphicFramePr>
          <p:cNvPr id="7" name="Diagram 6"/>
          <p:cNvGraphicFramePr/>
          <p:nvPr>
            <p:extLst/>
          </p:nvPr>
        </p:nvGraphicFramePr>
        <p:xfrm>
          <a:off x="457200" y="515389"/>
          <a:ext cx="3981796" cy="59519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8" name="Diagram 7"/>
          <p:cNvGraphicFramePr/>
          <p:nvPr>
            <p:extLst/>
          </p:nvPr>
        </p:nvGraphicFramePr>
        <p:xfrm>
          <a:off x="4788130" y="631768"/>
          <a:ext cx="3898669" cy="5719156"/>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621295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188"/>
            <a:ext cx="8229600" cy="1138011"/>
          </a:xfrm>
        </p:spPr>
        <p:txBody>
          <a:bodyPr anchor="ctr" anchorCtr="0">
            <a:noAutofit/>
          </a:bodyPr>
          <a:lstStyle/>
          <a:p>
            <a:r>
              <a:rPr lang="en-US" sz="3600" dirty="0">
                <a:latin typeface="+mj-lt"/>
              </a:rPr>
              <a:t>An Introduction to Psychological Science</a:t>
            </a:r>
            <a:endParaRPr lang="en-IN" sz="3600" dirty="0">
              <a:latin typeface="+mj-lt"/>
            </a:endParaRPr>
          </a:p>
        </p:txBody>
      </p:sp>
      <p:sp>
        <p:nvSpPr>
          <p:cNvPr id="3" name="Text Placeholder 2"/>
          <p:cNvSpPr>
            <a:spLocks noGrp="1"/>
          </p:cNvSpPr>
          <p:nvPr>
            <p:ph type="body" sz="quarter" idx="13"/>
          </p:nvPr>
        </p:nvSpPr>
        <p:spPr>
          <a:xfrm>
            <a:off x="457200" y="1306717"/>
            <a:ext cx="8229600" cy="329980"/>
          </a:xfrm>
        </p:spPr>
        <p:txBody>
          <a:bodyPr>
            <a:spAutoFit/>
          </a:bodyPr>
          <a:lstStyle/>
          <a:p>
            <a:r>
              <a:rPr lang="en-US" dirty="0"/>
              <a:t>Third Canadian Edition</a:t>
            </a:r>
          </a:p>
        </p:txBody>
      </p:sp>
      <p:sp>
        <p:nvSpPr>
          <p:cNvPr id="4" name="Text Placeholder 3"/>
          <p:cNvSpPr>
            <a:spLocks noGrp="1"/>
          </p:cNvSpPr>
          <p:nvPr>
            <p:ph type="body" sz="quarter" idx="14"/>
          </p:nvPr>
        </p:nvSpPr>
        <p:spPr>
          <a:xfrm>
            <a:off x="4557486" y="2931608"/>
            <a:ext cx="4143828" cy="502341"/>
          </a:xfrm>
        </p:spPr>
        <p:txBody>
          <a:bodyPr vert="horz" wrap="square" lIns="0" tIns="0" rIns="0" bIns="0" rtlCol="0" anchor="ctr">
            <a:spAutoFit/>
          </a:bodyPr>
          <a:lstStyle/>
          <a:p>
            <a:r>
              <a:rPr lang="en-US" sz="3200" dirty="0"/>
              <a:t>Chapter 15</a:t>
            </a:r>
          </a:p>
        </p:txBody>
      </p:sp>
      <p:sp>
        <p:nvSpPr>
          <p:cNvPr id="5" name="Text Placeholder 4"/>
          <p:cNvSpPr>
            <a:spLocks noGrp="1"/>
          </p:cNvSpPr>
          <p:nvPr>
            <p:ph type="body" sz="quarter" idx="15"/>
          </p:nvPr>
        </p:nvSpPr>
        <p:spPr>
          <a:xfrm>
            <a:off x="4572000" y="3698769"/>
            <a:ext cx="4114800" cy="320275"/>
          </a:xfrm>
        </p:spPr>
        <p:txBody>
          <a:bodyPr vert="horz" wrap="square" lIns="0" tIns="0" rIns="0" bIns="0" rtlCol="0" anchor="ctr">
            <a:spAutoFit/>
          </a:bodyPr>
          <a:lstStyle/>
          <a:p>
            <a:r>
              <a:rPr lang="en-US" sz="2000" dirty="0"/>
              <a:t>Psychological Disorders</a:t>
            </a:r>
          </a:p>
        </p:txBody>
      </p:sp>
      <p:pic>
        <p:nvPicPr>
          <p:cNvPr id="11" name="Picture 2" descr="Front Cover: An Introduction to Psychological Science, Third Canadian Edition by Krause,Corts and Smith"/>
          <p:cNvPicPr>
            <a:picLocks noGrp="1" noChangeAspect="1" noChangeArrowheads="1"/>
          </p:cNvPicPr>
          <p:nvPr>
            <p:ph type="pic" sz="quarter" idx="20"/>
          </p:nvPr>
        </p:nvPicPr>
        <p:blipFill>
          <a:blip r:embed="rId3" cstate="print">
            <a:extLst>
              <a:ext uri="{28A0092B-C50C-407E-A947-70E740481C1C}">
                <a14:useLocalDpi xmlns:a14="http://schemas.microsoft.com/office/drawing/2010/main" val="0"/>
              </a:ext>
            </a:extLst>
          </a:blip>
          <a:stretch>
            <a:fillRect/>
          </a:stretch>
        </p:blipFill>
        <p:spPr bwMode="auto">
          <a:xfrm>
            <a:off x="459705" y="1750288"/>
            <a:ext cx="3465168" cy="4566631"/>
          </a:xfrm>
          <a:prstGeom prst="rect">
            <a:avLst/>
          </a:prstGeom>
          <a:extLst>
            <a:ext uri="{909E8E84-426E-40DD-AFC4-6F175D3DCCD1}">
              <a14:hiddenFill xmlns:a14="http://schemas.microsoft.com/office/drawing/2010/main">
                <a:solidFill>
                  <a:srgbClr val="FFFFFF"/>
                </a:solidFill>
              </a14:hiddenFill>
            </a:ext>
          </a:extLst>
        </p:spPr>
      </p:pic>
      <p:sp>
        <p:nvSpPr>
          <p:cNvPr id="10" name="Text Placeholder 1">
            <a:extLst>
              <a:ext uri="{FF2B5EF4-FFF2-40B4-BE49-F238E27FC236}">
                <a16:creationId xmlns:a16="http://schemas.microsoft.com/office/drawing/2014/main" id="{B90BF7CC-C13E-4975-9A72-17609AD86A49}"/>
              </a:ext>
            </a:extLst>
          </p:cNvPr>
          <p:cNvSpPr>
            <a:spLocks noGrp="1"/>
          </p:cNvSpPr>
          <p:nvPr>
            <p:ph type="body" sz="quarter" idx="4294967295"/>
          </p:nvPr>
        </p:nvSpPr>
        <p:spPr>
          <a:xfrm>
            <a:off x="5581850" y="6419850"/>
            <a:ext cx="3111450" cy="228600"/>
          </a:xfrm>
        </p:spPr>
        <p:txBody>
          <a:bodyPr wrap="square">
            <a:noAutofit/>
          </a:bodyPr>
          <a:lstStyle/>
          <a:p>
            <a:pPr marL="0" indent="0">
              <a:buNone/>
            </a:pPr>
            <a:r>
              <a:rPr lang="en-IN" sz="1200" dirty="0">
                <a:latin typeface="Verdana" panose="020B0604030504040204" pitchFamily="34" charset="0"/>
                <a:ea typeface="Verdana" panose="020B0604030504040204" pitchFamily="34" charset="0"/>
                <a:cs typeface="Verdana" panose="020B0604030504040204" pitchFamily="34" charset="0"/>
              </a:rPr>
              <a:t>Copyright © 2021 Pearson Canada, Inc.</a:t>
            </a:r>
          </a:p>
        </p:txBody>
      </p:sp>
      <p:sp>
        <p:nvSpPr>
          <p:cNvPr id="8" name="TextBox 9">
            <a:extLst>
              <a:ext uri="{FF2B5EF4-FFF2-40B4-BE49-F238E27FC236}">
                <a16:creationId xmlns:a16="http://schemas.microsoft.com/office/drawing/2014/main" id="{DB91915F-5C03-4C3C-A606-019BB9DCE661}"/>
              </a:ext>
            </a:extLst>
          </p:cNvPr>
          <p:cNvSpPr txBox="1"/>
          <p:nvPr/>
        </p:nvSpPr>
        <p:spPr>
          <a:xfrm>
            <a:off x="4572000" y="4419600"/>
            <a:ext cx="2971808" cy="609600"/>
          </a:xfrm>
          <a:prstGeom prst="rect">
            <a:avLst/>
          </a:prstGeom>
          <a:noFill/>
        </p:spPr>
        <p:txBody>
          <a:bodyPr wrap="square"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1000" dirty="0">
                <a:solidFill>
                  <a:schemeClr val="bg1"/>
                </a:solidFill>
              </a:rPr>
              <a:t>Slide in this Presentation Contain Hyperlinks. JAWS users should be able to get a list of links by using INSERT+F7</a:t>
            </a:r>
          </a:p>
        </p:txBody>
      </p:sp>
    </p:spTree>
    <p:extLst>
      <p:ext uri="{BB962C8B-B14F-4D97-AF65-F5344CB8AC3E}">
        <p14:creationId xmlns:p14="http://schemas.microsoft.com/office/powerpoint/2010/main" val="14268054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7889"/>
            <a:ext cx="8229600" cy="583521"/>
          </a:xfrm>
        </p:spPr>
        <p:txBody>
          <a:bodyPr wrap="square" anchor="ctr">
            <a:noAutofit/>
          </a:bodyPr>
          <a:lstStyle/>
          <a:p>
            <a:r>
              <a:rPr lang="en-US" sz="3600" dirty="0">
                <a:latin typeface="+mj-lt"/>
              </a:rPr>
              <a:t>Modules</a:t>
            </a:r>
            <a:endParaRPr lang="en-US" sz="2800" dirty="0">
              <a:latin typeface="+mj-lt"/>
            </a:endParaRPr>
          </a:p>
        </p:txBody>
      </p:sp>
      <p:sp>
        <p:nvSpPr>
          <p:cNvPr id="4" name="Content Placeholder 3"/>
          <p:cNvSpPr>
            <a:spLocks noGrp="1"/>
          </p:cNvSpPr>
          <p:nvPr>
            <p:ph idx="1"/>
          </p:nvPr>
        </p:nvSpPr>
        <p:spPr>
          <a:xfrm>
            <a:off x="457200" y="829734"/>
            <a:ext cx="8229600" cy="2423740"/>
          </a:xfrm>
        </p:spPr>
        <p:txBody>
          <a:bodyPr wrap="square">
            <a:noAutofit/>
          </a:bodyPr>
          <a:lstStyle/>
          <a:p>
            <a:pPr>
              <a:buNone/>
            </a:pPr>
            <a:r>
              <a:rPr lang="en-US" altLang="en-US" sz="2400" dirty="0">
                <a:ea typeface="ＭＳ Ｐゴシック" pitchFamily="34" charset="-128"/>
              </a:rPr>
              <a:t>15.1: Defining and Classifying Psychological Disorders</a:t>
            </a:r>
          </a:p>
          <a:p>
            <a:pPr>
              <a:buNone/>
            </a:pPr>
            <a:r>
              <a:rPr lang="en-US" altLang="en-US" sz="2400" dirty="0">
                <a:ea typeface="ＭＳ Ｐゴシック" pitchFamily="34" charset="-128"/>
              </a:rPr>
              <a:t>15.2: Personality and Dissociative Disorders</a:t>
            </a:r>
          </a:p>
          <a:p>
            <a:pPr marL="717550" indent="-717550">
              <a:buNone/>
            </a:pPr>
            <a:r>
              <a:rPr lang="en-US" altLang="en-US" sz="2400" dirty="0">
                <a:ea typeface="ＭＳ Ｐゴシック" pitchFamily="34" charset="-128"/>
              </a:rPr>
              <a:t>15.3: Anxiety, </a:t>
            </a:r>
            <a:r>
              <a:rPr lang="en-CA" altLang="en-US" sz="2400" dirty="0">
                <a:ea typeface="ＭＳ Ｐゴシック" pitchFamily="34" charset="-128"/>
              </a:rPr>
              <a:t>Obsessive-Compulsive, and </a:t>
            </a:r>
            <a:r>
              <a:rPr lang="en-US" altLang="en-US" sz="2400" dirty="0">
                <a:ea typeface="ＭＳ Ｐゴシック" pitchFamily="34" charset="-128"/>
              </a:rPr>
              <a:t>D</a:t>
            </a:r>
            <a:r>
              <a:rPr lang="en-CA" altLang="en-US" sz="2400" dirty="0" err="1">
                <a:ea typeface="ＭＳ Ｐゴシック" pitchFamily="34" charset="-128"/>
              </a:rPr>
              <a:t>epressive</a:t>
            </a:r>
            <a:r>
              <a:rPr lang="en-CA" altLang="en-US" sz="2400" dirty="0">
                <a:ea typeface="ＭＳ Ｐゴシック" pitchFamily="34" charset="-128"/>
              </a:rPr>
              <a:t> Disorders</a:t>
            </a:r>
            <a:endParaRPr lang="en-US" altLang="en-US" sz="2400" dirty="0">
              <a:ea typeface="ＭＳ Ｐゴシック" pitchFamily="34" charset="-128"/>
            </a:endParaRPr>
          </a:p>
          <a:p>
            <a:pPr>
              <a:buNone/>
            </a:pPr>
            <a:r>
              <a:rPr lang="en-US" altLang="en-US" sz="2400" dirty="0">
                <a:ea typeface="ＭＳ Ｐゴシック" pitchFamily="34" charset="-128"/>
              </a:rPr>
              <a:t>15.4: Schizophrenia</a:t>
            </a:r>
            <a:endParaRPr lang="en-US" sz="2400" dirty="0"/>
          </a:p>
        </p:txBody>
      </p:sp>
      <p:pic>
        <p:nvPicPr>
          <p:cNvPr id="6" name="Picture Placeholder 5" descr="A black and white illustration of Salem witch trials shows a courtroom in session with prosecutors and women accused of witchcraft. "/>
          <p:cNvPicPr>
            <a:picLocks noGrp="1" noChangeAspect="1"/>
          </p:cNvPicPr>
          <p:nvPr>
            <p:ph type="pic" sz="quarter" idx="14"/>
          </p:nvPr>
        </p:nvPicPr>
        <p:blipFill>
          <a:blip r:embed="rId3" cstate="print">
            <a:extLst>
              <a:ext uri="{28A0092B-C50C-407E-A947-70E740481C1C}">
                <a14:useLocalDpi xmlns:a14="http://schemas.microsoft.com/office/drawing/2010/main" val="0"/>
              </a:ext>
            </a:extLst>
          </a:blip>
          <a:stretch>
            <a:fillRect/>
          </a:stretch>
        </p:blipFill>
        <p:spPr>
          <a:xfrm>
            <a:off x="2911056" y="3408706"/>
            <a:ext cx="3314897" cy="2526439"/>
          </a:xfrm>
        </p:spPr>
      </p:pic>
      <p:sp>
        <p:nvSpPr>
          <p:cNvPr id="5" name="Content Placeholder 4"/>
          <p:cNvSpPr>
            <a:spLocks noGrp="1"/>
          </p:cNvSpPr>
          <p:nvPr>
            <p:ph idx="13"/>
          </p:nvPr>
        </p:nvSpPr>
        <p:spPr>
          <a:xfrm>
            <a:off x="457200" y="6084711"/>
            <a:ext cx="8229600" cy="230623"/>
          </a:xfrm>
        </p:spPr>
        <p:txBody>
          <a:bodyPr/>
          <a:lstStyle/>
          <a:p>
            <a:pPr marL="0" indent="0">
              <a:buNone/>
            </a:pPr>
            <a:r>
              <a:rPr lang="en-IN" sz="1400" dirty="0"/>
              <a:t>MPI/Archive Photos/Getty Images</a:t>
            </a:r>
          </a:p>
        </p:txBody>
      </p:sp>
    </p:spTree>
    <p:extLst>
      <p:ext uri="{BB962C8B-B14F-4D97-AF65-F5344CB8AC3E}">
        <p14:creationId xmlns:p14="http://schemas.microsoft.com/office/powerpoint/2010/main" val="39024920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3640"/>
            <a:ext cx="8229600" cy="612160"/>
          </a:xfrm>
        </p:spPr>
        <p:txBody>
          <a:bodyPr wrap="square" anchor="ctr">
            <a:noAutofit/>
          </a:bodyPr>
          <a:lstStyle/>
          <a:p>
            <a:r>
              <a:rPr lang="en-US" sz="3600" dirty="0">
                <a:latin typeface="+mj-lt"/>
              </a:rPr>
              <a:t>15.1 Learning Objectives</a:t>
            </a:r>
            <a:endParaRPr lang="en-US" sz="2800" dirty="0">
              <a:latin typeface="+mj-lt"/>
            </a:endParaRPr>
          </a:p>
        </p:txBody>
      </p:sp>
      <p:sp>
        <p:nvSpPr>
          <p:cNvPr id="4" name="Content Placeholder 3"/>
          <p:cNvSpPr>
            <a:spLocks noGrp="1"/>
          </p:cNvSpPr>
          <p:nvPr>
            <p:ph idx="1"/>
          </p:nvPr>
        </p:nvSpPr>
        <p:spPr>
          <a:xfrm>
            <a:off x="457200" y="839259"/>
            <a:ext cx="8229600" cy="4270400"/>
          </a:xfrm>
        </p:spPr>
        <p:txBody>
          <a:bodyPr wrap="square">
            <a:noAutofit/>
          </a:bodyPr>
          <a:lstStyle/>
          <a:p>
            <a:pPr>
              <a:buSzPct val="100000"/>
            </a:pPr>
            <a:r>
              <a:rPr lang="en-US" altLang="en-US" sz="2400" dirty="0">
                <a:ea typeface="ＭＳ Ｐゴシック" pitchFamily="34" charset="-128"/>
              </a:rPr>
              <a:t>Know the key terminology associated with defining and classifying psychological disorders.</a:t>
            </a:r>
          </a:p>
          <a:p>
            <a:pPr>
              <a:buSzPct val="100000"/>
            </a:pPr>
            <a:r>
              <a:rPr lang="en-US" altLang="en-US" sz="2400" dirty="0">
                <a:ea typeface="ＭＳ Ｐゴシック" pitchFamily="34" charset="-128"/>
              </a:rPr>
              <a:t>Understand advantages and criticisms associated with the </a:t>
            </a:r>
            <a:r>
              <a:rPr lang="en-US" altLang="en-US" sz="2400" i="1" dirty="0">
                <a:ea typeface="ＭＳ Ｐゴシック" pitchFamily="34" charset="-128"/>
              </a:rPr>
              <a:t>Diagnostic and Statistical Manual of Mental Disorders (DSM-5)</a:t>
            </a:r>
            <a:r>
              <a:rPr lang="en-US" altLang="en-US" sz="2400" dirty="0">
                <a:ea typeface="ＭＳ Ｐゴシック" pitchFamily="34" charset="-128"/>
              </a:rPr>
              <a:t>.</a:t>
            </a:r>
          </a:p>
          <a:p>
            <a:pPr>
              <a:buSzPct val="100000"/>
            </a:pPr>
            <a:r>
              <a:rPr lang="en-US" altLang="en-US" sz="2400" dirty="0">
                <a:ea typeface="ＭＳ Ｐゴシック" pitchFamily="34" charset="-128"/>
              </a:rPr>
              <a:t>Apply your knowledge of the mental disorders </a:t>
            </a:r>
            <a:r>
              <a:rPr lang="en-US" altLang="en-US" sz="2400" dirty="0" err="1">
                <a:ea typeface="ＭＳ Ｐゴシック" pitchFamily="34" charset="-128"/>
              </a:rPr>
              <a:t>defence</a:t>
            </a:r>
            <a:r>
              <a:rPr lang="en-US" altLang="en-US" sz="2400" dirty="0">
                <a:ea typeface="ＭＳ Ｐゴシック" pitchFamily="34" charset="-128"/>
              </a:rPr>
              <a:t> to decide if defendants are criminally responsible for their actions.</a:t>
            </a:r>
          </a:p>
          <a:p>
            <a:pPr>
              <a:buSzPct val="100000"/>
            </a:pPr>
            <a:r>
              <a:rPr lang="en-US" altLang="en-US" sz="2400" dirty="0">
                <a:ea typeface="ＭＳ Ｐゴシック" pitchFamily="34" charset="-128"/>
              </a:rPr>
              <a:t>Analyze whether the benefits of </a:t>
            </a:r>
            <a:r>
              <a:rPr lang="en-US" altLang="en-US" sz="2400" dirty="0" err="1">
                <a:ea typeface="ＭＳ Ｐゴシック" pitchFamily="34" charset="-128"/>
              </a:rPr>
              <a:t>labelling</a:t>
            </a:r>
            <a:r>
              <a:rPr lang="en-US" altLang="en-US" sz="2400" dirty="0">
                <a:ea typeface="ＭＳ Ｐゴシック" pitchFamily="34" charset="-128"/>
              </a:rPr>
              <a:t> psychological disorders outweigh the disadvantages.</a:t>
            </a:r>
            <a:endParaRPr lang="en-US" sz="2400" dirty="0"/>
          </a:p>
        </p:txBody>
      </p:sp>
    </p:spTree>
    <p:extLst>
      <p:ext uri="{BB962C8B-B14F-4D97-AF65-F5344CB8AC3E}">
        <p14:creationId xmlns:p14="http://schemas.microsoft.com/office/powerpoint/2010/main" val="3723602915"/>
      </p:ext>
    </p:extLst>
  </p:cSld>
  <p:clrMapOvr>
    <a:masterClrMapping/>
  </p:clrMapOvr>
</p:sld>
</file>

<file path=ppt/theme/theme1.xml><?xml version="1.0" encoding="utf-8"?>
<a:theme xmlns:a="http://schemas.openxmlformats.org/drawingml/2006/main" name="508 Lecture">
  <a:themeElements>
    <a:clrScheme name="Custom 7">
      <a:dk1>
        <a:sysClr val="windowText" lastClr="000000"/>
      </a:dk1>
      <a:lt1>
        <a:sysClr val="window" lastClr="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2000" dirty="0" err="1" smtClean="0"/>
        </a:defPPr>
      </a:lstStyle>
    </a:txDef>
  </a:objectDefaults>
  <a:extraClrSchemeLst/>
</a:theme>
</file>

<file path=ppt/theme/theme2.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Horizon</Template>
  <TotalTime>3346</TotalTime>
  <Words>20784</Words>
  <Application>Microsoft Office PowerPoint</Application>
  <PresentationFormat>On-screen Show (4:3)</PresentationFormat>
  <Paragraphs>1215</Paragraphs>
  <Slides>68</Slides>
  <Notes>61</Notes>
  <HiddenSlides>0</HiddenSlides>
  <MMClips>3</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68</vt:i4>
      </vt:variant>
    </vt:vector>
  </HeadingPairs>
  <TitlesOfParts>
    <vt:vector size="76" baseType="lpstr">
      <vt:lpstr>ＭＳ Ｐゴシック</vt:lpstr>
      <vt:lpstr>Arial</vt:lpstr>
      <vt:lpstr>Calibri</vt:lpstr>
      <vt:lpstr>Symbol</vt:lpstr>
      <vt:lpstr>Times New Roman</vt:lpstr>
      <vt:lpstr>Verdana</vt:lpstr>
      <vt:lpstr>Wingdings</vt:lpstr>
      <vt:lpstr>508 Lecture</vt:lpstr>
      <vt:lpstr>PowerPoint Presentation</vt:lpstr>
      <vt:lpstr>Biblical Word Study</vt:lpstr>
      <vt:lpstr>Biblical Word Study</vt:lpstr>
      <vt:lpstr>Psychological Disorders</vt:lpstr>
      <vt:lpstr>True or False?</vt:lpstr>
      <vt:lpstr>True or False?</vt:lpstr>
      <vt:lpstr>An Introduction to Psychological Science</vt:lpstr>
      <vt:lpstr>Modules</vt:lpstr>
      <vt:lpstr>15.1 Learning Objectives</vt:lpstr>
      <vt:lpstr>Defining Abnormal Behaviour</vt:lpstr>
      <vt:lpstr>Early Understanding and Treatment</vt:lpstr>
      <vt:lpstr>Early Classification Systems</vt:lpstr>
      <vt:lpstr>Psychology’s Puzzle: How to Diagnose Psychological Disorders    (1 of 2)</vt:lpstr>
      <vt:lpstr>Psychology’s Puzzle: How to Diagnose Psychological Disorders    (2 of 2)</vt:lpstr>
      <vt:lpstr>Critiquing the D S M &amp; The Power of a Diagnosis</vt:lpstr>
      <vt:lpstr>Working the Scientific Literacy Model: Culture and Diagnosing Mental Disorders (1 of 2)</vt:lpstr>
      <vt:lpstr>Working the Scientific Literacy Model: Culture and Diagnosing Mental Disorders (2 of 2)</vt:lpstr>
      <vt:lpstr>Psychological Diagnoses in the Classroom: A D H D</vt:lpstr>
      <vt:lpstr>Psychological Diagnoses in the Courtroom: The Mental Disorder Defence</vt:lpstr>
      <vt:lpstr>15.2 Learning Objectives</vt:lpstr>
      <vt:lpstr>Activity: Acting out a Disorder</vt:lpstr>
      <vt:lpstr>Defining and Classifying Personality Disorders (1 of 2)</vt:lpstr>
      <vt:lpstr>Defining and Classifying Personality Disorders (2 of 2)</vt:lpstr>
      <vt:lpstr>Paranoid Personality</vt:lpstr>
      <vt:lpstr>Schizoid Personality</vt:lpstr>
      <vt:lpstr>Schizotypal Personality</vt:lpstr>
      <vt:lpstr>Borderline Personality</vt:lpstr>
      <vt:lpstr>Narcissistic Personality</vt:lpstr>
      <vt:lpstr>Histrionic Personality</vt:lpstr>
      <vt:lpstr>Antisocial Personality</vt:lpstr>
      <vt:lpstr>Working the Scientific Literacy Model: The Criminal Psychopath (1 of 3)</vt:lpstr>
      <vt:lpstr>Working the Scientific Literacy Model: The Criminal Psychopath (2 of 3)</vt:lpstr>
      <vt:lpstr>Working the Scientific Literacy Model: The Criminal Psychopath (3 of 3)</vt:lpstr>
      <vt:lpstr>Avoidant Personality</vt:lpstr>
      <vt:lpstr>Dependent Personality</vt:lpstr>
      <vt:lpstr>Obsessive-Compulsive Personality (1 of 2)</vt:lpstr>
      <vt:lpstr>Obsessive-Compulsive Personality (2 of 2)</vt:lpstr>
      <vt:lpstr>Dissociative Identity Disorder</vt:lpstr>
      <vt:lpstr>15.3 Learning Objectives</vt:lpstr>
      <vt:lpstr>Anxiety Disorders</vt:lpstr>
      <vt:lpstr>Varieties of Anxiety Disorders</vt:lpstr>
      <vt:lpstr>The Vicious Cycle of Anxiety Disorders</vt:lpstr>
      <vt:lpstr>Working the Scientific Literacy Model: Specific Phobias (1 of 3)</vt:lpstr>
      <vt:lpstr>Working the Scientific Literacy Model: Specific Phobias (2 of 3)</vt:lpstr>
      <vt:lpstr>Working the Scientific Literacy Model: Specific Phobias (3 of 3)</vt:lpstr>
      <vt:lpstr>Anxiety Disorders (1 of 2)</vt:lpstr>
      <vt:lpstr>O C D and the Brain</vt:lpstr>
      <vt:lpstr>Mood Disorders</vt:lpstr>
      <vt:lpstr>Cognitive Aspects of Depression</vt:lpstr>
      <vt:lpstr>Genetic Vulnerability to Depression (1 of 2)</vt:lpstr>
      <vt:lpstr>Genetic Vulnerability to Depression (2 of 2)</vt:lpstr>
      <vt:lpstr>Biological Aspects of Depression</vt:lpstr>
      <vt:lpstr>Sociocultural and Environmental Influences on Depression </vt:lpstr>
      <vt:lpstr>Bipolar Disorder</vt:lpstr>
      <vt:lpstr>Suicide</vt:lpstr>
      <vt:lpstr>PSYCH @ The Suicide Helpline</vt:lpstr>
      <vt:lpstr>15.4 Learning Objectives</vt:lpstr>
      <vt:lpstr>Symptoms and Types of Schizophrenia (1 of 3)</vt:lpstr>
      <vt:lpstr>Symptoms and Types of Schizophrenia (2 of 3)</vt:lpstr>
      <vt:lpstr>Symptoms and Types of Schizophrenia (3 of 3)</vt:lpstr>
      <vt:lpstr>Myths in Mind: Schizophrenia is Not a Sign of Violence or Genius</vt:lpstr>
      <vt:lpstr>Explaining Schizophrenia: Genetics</vt:lpstr>
      <vt:lpstr>Schizophrenia and the Nervous System</vt:lpstr>
      <vt:lpstr>Working the Scientific Literacy Model: The Neurodevelopmental Hypothesis   (1 of 2)</vt:lpstr>
      <vt:lpstr>Working the Scientific Literacy Model: The Neurodevelopmental Hypothesis   (2 of 2)</vt:lpstr>
      <vt:lpstr>Environmental Influences on Schizophrenia</vt:lpstr>
      <vt:lpstr>Cultural Influences on Schizophrenia</vt:lpstr>
      <vt:lpstr>Vulnerabilities and Protective Factors for Mental Disorders </vt:lpstr>
    </vt:vector>
  </TitlesOfParts>
  <Company>Cenveo Publisher Services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Introduction to Psychological Science, Second Canadian Edition</dc:title>
  <dc:subject>Chapter 15: Psychological Disorders</dc:subject>
  <dc:creator>Mark Krause, Daniel Corts, Stephen Smith and Dan Dolderman</dc:creator>
  <cp:keywords>Psychology</cp:keywords>
  <cp:lastModifiedBy>Todd Dutka</cp:lastModifiedBy>
  <cp:revision>1266</cp:revision>
  <dcterms:created xsi:type="dcterms:W3CDTF">2014-07-14T20:04:21Z</dcterms:created>
  <dcterms:modified xsi:type="dcterms:W3CDTF">2021-09-03T23:43:58Z</dcterms:modified>
  <cp:category>Introductory Psychology</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Jive_VersionGuid">
    <vt:lpwstr>41a035f9-c0c9-4b55-9462-aad6e29bb125</vt:lpwstr>
  </property>
  <property fmtid="{D5CDD505-2E9C-101B-9397-08002B2CF9AE}" pid="3" name="Offisync_UpdateToken">
    <vt:lpwstr>1</vt:lpwstr>
  </property>
  <property fmtid="{D5CDD505-2E9C-101B-9397-08002B2CF9AE}" pid="4" name="Offisync_ProviderInitializationData">
    <vt:lpwstr>https://neo.pearson.com</vt:lpwstr>
  </property>
  <property fmtid="{D5CDD505-2E9C-101B-9397-08002B2CF9AE}" pid="5" name="Offisync_UniqueId">
    <vt:lpwstr>669439</vt:lpwstr>
  </property>
  <property fmtid="{D5CDD505-2E9C-101B-9397-08002B2CF9AE}" pid="6" name="Jive_LatestUserAccountName">
    <vt:lpwstr>UHellJe</vt:lpwstr>
  </property>
  <property fmtid="{D5CDD505-2E9C-101B-9397-08002B2CF9AE}" pid="7" name="Offisync_ServerID">
    <vt:lpwstr>7e960520-0e88-4f05-9fa0-24079b61e486</vt:lpwstr>
  </property>
</Properties>
</file>